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35DD"/>
    <a:srgbClr val="FF0066"/>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18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B22F110-9742-4FDA-B2D1-2C4541F10204}" type="datetimeFigureOut">
              <a:rPr lang="ru-RU" smtClean="0"/>
              <a:t>01.10.2014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F3D3F0-8459-4F73-A437-43F4E64E019D}" type="slidenum">
              <a:rPr lang="ru-RU" smtClean="0"/>
              <a:t>‹#›</a:t>
            </a:fld>
            <a:endParaRPr lang="ru-RU"/>
          </a:p>
        </p:txBody>
      </p:sp>
    </p:spTree>
    <p:extLst>
      <p:ext uri="{BB962C8B-B14F-4D97-AF65-F5344CB8AC3E}">
        <p14:creationId xmlns:p14="http://schemas.microsoft.com/office/powerpoint/2010/main" val="3460045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22F110-9742-4FDA-B2D1-2C4541F10204}" type="datetimeFigureOut">
              <a:rPr lang="ru-RU" smtClean="0"/>
              <a:t>01.10.2014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F3D3F0-8459-4F73-A437-43F4E64E019D}" type="slidenum">
              <a:rPr lang="ru-RU" smtClean="0"/>
              <a:t>‹#›</a:t>
            </a:fld>
            <a:endParaRPr lang="ru-RU"/>
          </a:p>
        </p:txBody>
      </p:sp>
    </p:spTree>
    <p:extLst>
      <p:ext uri="{BB962C8B-B14F-4D97-AF65-F5344CB8AC3E}">
        <p14:creationId xmlns:p14="http://schemas.microsoft.com/office/powerpoint/2010/main" val="190708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22F110-9742-4FDA-B2D1-2C4541F10204}" type="datetimeFigureOut">
              <a:rPr lang="ru-RU" smtClean="0"/>
              <a:t>01.10.2014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F3D3F0-8459-4F73-A437-43F4E64E019D}" type="slidenum">
              <a:rPr lang="ru-RU" smtClean="0"/>
              <a:t>‹#›</a:t>
            </a:fld>
            <a:endParaRPr lang="ru-RU"/>
          </a:p>
        </p:txBody>
      </p:sp>
    </p:spTree>
    <p:extLst>
      <p:ext uri="{BB962C8B-B14F-4D97-AF65-F5344CB8AC3E}">
        <p14:creationId xmlns:p14="http://schemas.microsoft.com/office/powerpoint/2010/main" val="26421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22F110-9742-4FDA-B2D1-2C4541F10204}" type="datetimeFigureOut">
              <a:rPr lang="ru-RU" smtClean="0"/>
              <a:t>01.10.2014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F3D3F0-8459-4F73-A437-43F4E64E019D}" type="slidenum">
              <a:rPr lang="ru-RU" smtClean="0"/>
              <a:t>‹#›</a:t>
            </a:fld>
            <a:endParaRPr lang="ru-RU"/>
          </a:p>
        </p:txBody>
      </p:sp>
    </p:spTree>
    <p:extLst>
      <p:ext uri="{BB962C8B-B14F-4D97-AF65-F5344CB8AC3E}">
        <p14:creationId xmlns:p14="http://schemas.microsoft.com/office/powerpoint/2010/main" val="183665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22F110-9742-4FDA-B2D1-2C4541F10204}" type="datetimeFigureOut">
              <a:rPr lang="ru-RU" smtClean="0"/>
              <a:t>01.10.2014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F3D3F0-8459-4F73-A437-43F4E64E019D}" type="slidenum">
              <a:rPr lang="ru-RU" smtClean="0"/>
              <a:t>‹#›</a:t>
            </a:fld>
            <a:endParaRPr lang="ru-RU"/>
          </a:p>
        </p:txBody>
      </p:sp>
    </p:spTree>
    <p:extLst>
      <p:ext uri="{BB962C8B-B14F-4D97-AF65-F5344CB8AC3E}">
        <p14:creationId xmlns:p14="http://schemas.microsoft.com/office/powerpoint/2010/main" val="398500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B22F110-9742-4FDA-B2D1-2C4541F10204}" type="datetimeFigureOut">
              <a:rPr lang="ru-RU" smtClean="0"/>
              <a:t>01.10.2014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F3D3F0-8459-4F73-A437-43F4E64E019D}" type="slidenum">
              <a:rPr lang="ru-RU" smtClean="0"/>
              <a:t>‹#›</a:t>
            </a:fld>
            <a:endParaRPr lang="ru-RU"/>
          </a:p>
        </p:txBody>
      </p:sp>
    </p:spTree>
    <p:extLst>
      <p:ext uri="{BB962C8B-B14F-4D97-AF65-F5344CB8AC3E}">
        <p14:creationId xmlns:p14="http://schemas.microsoft.com/office/powerpoint/2010/main" val="3339700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B22F110-9742-4FDA-B2D1-2C4541F10204}" type="datetimeFigureOut">
              <a:rPr lang="ru-RU" smtClean="0"/>
              <a:t>01.10.2014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5F3D3F0-8459-4F73-A437-43F4E64E019D}" type="slidenum">
              <a:rPr lang="ru-RU" smtClean="0"/>
              <a:t>‹#›</a:t>
            </a:fld>
            <a:endParaRPr lang="ru-RU"/>
          </a:p>
        </p:txBody>
      </p:sp>
    </p:spTree>
    <p:extLst>
      <p:ext uri="{BB962C8B-B14F-4D97-AF65-F5344CB8AC3E}">
        <p14:creationId xmlns:p14="http://schemas.microsoft.com/office/powerpoint/2010/main" val="901968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B22F110-9742-4FDA-B2D1-2C4541F10204}" type="datetimeFigureOut">
              <a:rPr lang="ru-RU" smtClean="0"/>
              <a:t>01.10.2014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5F3D3F0-8459-4F73-A437-43F4E64E019D}" type="slidenum">
              <a:rPr lang="ru-RU" smtClean="0"/>
              <a:t>‹#›</a:t>
            </a:fld>
            <a:endParaRPr lang="ru-RU"/>
          </a:p>
        </p:txBody>
      </p:sp>
    </p:spTree>
    <p:extLst>
      <p:ext uri="{BB962C8B-B14F-4D97-AF65-F5344CB8AC3E}">
        <p14:creationId xmlns:p14="http://schemas.microsoft.com/office/powerpoint/2010/main" val="4174369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22F110-9742-4FDA-B2D1-2C4541F10204}" type="datetimeFigureOut">
              <a:rPr lang="ru-RU" smtClean="0"/>
              <a:t>01.10.2014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5F3D3F0-8459-4F73-A437-43F4E64E019D}" type="slidenum">
              <a:rPr lang="ru-RU" smtClean="0"/>
              <a:t>‹#›</a:t>
            </a:fld>
            <a:endParaRPr lang="ru-RU"/>
          </a:p>
        </p:txBody>
      </p:sp>
    </p:spTree>
    <p:extLst>
      <p:ext uri="{BB962C8B-B14F-4D97-AF65-F5344CB8AC3E}">
        <p14:creationId xmlns:p14="http://schemas.microsoft.com/office/powerpoint/2010/main" val="1930302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22F110-9742-4FDA-B2D1-2C4541F10204}" type="datetimeFigureOut">
              <a:rPr lang="ru-RU" smtClean="0"/>
              <a:t>01.10.2014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F3D3F0-8459-4F73-A437-43F4E64E019D}" type="slidenum">
              <a:rPr lang="ru-RU" smtClean="0"/>
              <a:t>‹#›</a:t>
            </a:fld>
            <a:endParaRPr lang="ru-RU"/>
          </a:p>
        </p:txBody>
      </p:sp>
    </p:spTree>
    <p:extLst>
      <p:ext uri="{BB962C8B-B14F-4D97-AF65-F5344CB8AC3E}">
        <p14:creationId xmlns:p14="http://schemas.microsoft.com/office/powerpoint/2010/main" val="3508680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22F110-9742-4FDA-B2D1-2C4541F10204}" type="datetimeFigureOut">
              <a:rPr lang="ru-RU" smtClean="0"/>
              <a:t>01.10.2014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F3D3F0-8459-4F73-A437-43F4E64E019D}" type="slidenum">
              <a:rPr lang="ru-RU" smtClean="0"/>
              <a:t>‹#›</a:t>
            </a:fld>
            <a:endParaRPr lang="ru-RU"/>
          </a:p>
        </p:txBody>
      </p:sp>
    </p:spTree>
    <p:extLst>
      <p:ext uri="{BB962C8B-B14F-4D97-AF65-F5344CB8AC3E}">
        <p14:creationId xmlns:p14="http://schemas.microsoft.com/office/powerpoint/2010/main" val="1223008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2F110-9742-4FDA-B2D1-2C4541F10204}" type="datetimeFigureOut">
              <a:rPr lang="ru-RU" smtClean="0"/>
              <a:t>01.10.2014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3D3F0-8459-4F73-A437-43F4E64E019D}" type="slidenum">
              <a:rPr lang="ru-RU" smtClean="0"/>
              <a:t>‹#›</a:t>
            </a:fld>
            <a:endParaRPr lang="ru-RU"/>
          </a:p>
        </p:txBody>
      </p:sp>
    </p:spTree>
    <p:extLst>
      <p:ext uri="{BB962C8B-B14F-4D97-AF65-F5344CB8AC3E}">
        <p14:creationId xmlns:p14="http://schemas.microsoft.com/office/powerpoint/2010/main" val="1425396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Администратор\Рабочий стол\100284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4"/>
            <a:ext cx="9144002" cy="6862288"/>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1" y="692696"/>
            <a:ext cx="8229600" cy="1143000"/>
          </a:xfrm>
        </p:spPr>
        <p:txBody>
          <a:bodyPr>
            <a:noAutofit/>
          </a:bodyPr>
          <a:lstStyle/>
          <a:p>
            <a:r>
              <a:rPr lang="uk-UA" sz="3600" b="1" dirty="0" smtClean="0">
                <a:solidFill>
                  <a:srgbClr val="800080"/>
                </a:solidFill>
                <a:latin typeface="Comic Sans MS" panose="030F0702030302020204" pitchFamily="66" charset="0"/>
              </a:rPr>
              <a:t>"Книга. Як її берегти»</a:t>
            </a:r>
            <a:br>
              <a:rPr lang="uk-UA" sz="3600" b="1" dirty="0" smtClean="0">
                <a:solidFill>
                  <a:srgbClr val="800080"/>
                </a:solidFill>
                <a:latin typeface="Comic Sans MS" panose="030F0702030302020204" pitchFamily="66" charset="0"/>
              </a:rPr>
            </a:br>
            <a:r>
              <a:rPr lang="uk-UA" sz="3600" b="1" dirty="0" smtClean="0">
                <a:solidFill>
                  <a:srgbClr val="800080"/>
                </a:solidFill>
                <a:latin typeface="Comic Sans MS" panose="030F0702030302020204" pitchFamily="66" charset="0"/>
              </a:rPr>
              <a:t> (поради Лікаря </a:t>
            </a:r>
            <a:r>
              <a:rPr lang="uk-UA" sz="3600" b="1" dirty="0" err="1" smtClean="0">
                <a:solidFill>
                  <a:srgbClr val="800080"/>
                </a:solidFill>
                <a:latin typeface="Comic Sans MS" panose="030F0702030302020204" pitchFamily="66" charset="0"/>
              </a:rPr>
              <a:t>Нервисторінкина</a:t>
            </a:r>
            <a:r>
              <a:rPr lang="uk-UA" sz="3600" b="1" dirty="0" smtClean="0">
                <a:solidFill>
                  <a:srgbClr val="800080"/>
                </a:solidFill>
                <a:latin typeface="Comic Sans MS" panose="030F0702030302020204" pitchFamily="66" charset="0"/>
              </a:rPr>
              <a:t>)</a:t>
            </a:r>
            <a:endParaRPr lang="ru-RU" sz="3600" b="1" dirty="0">
              <a:solidFill>
                <a:srgbClr val="800080"/>
              </a:solidFill>
              <a:latin typeface="Comic Sans MS" panose="030F0702030302020204" pitchFamily="66" charset="0"/>
            </a:endParaRPr>
          </a:p>
        </p:txBody>
      </p:sp>
      <p:pic>
        <p:nvPicPr>
          <p:cNvPr id="1028" name="Picture 4" descr="C:\Documents and Settings\Администратор\Рабочий стол\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844824"/>
            <a:ext cx="3735753"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75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randombar(horizontal)">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Администратор\Рабочий стол\100284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4"/>
            <a:ext cx="9144002" cy="6862288"/>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title"/>
          </p:nvPr>
        </p:nvSpPr>
        <p:spPr>
          <a:xfrm>
            <a:off x="2123728" y="2415884"/>
            <a:ext cx="6192688" cy="3173356"/>
          </a:xfrm>
        </p:spPr>
        <p:txBody>
          <a:bodyPr>
            <a:normAutofit fontScale="90000"/>
          </a:bodyPr>
          <a:lstStyle/>
          <a:p>
            <a:pPr lvl="0" algn="ctr">
              <a:spcBef>
                <a:spcPts val="0"/>
              </a:spcBef>
            </a:pPr>
            <a:r>
              <a:rPr lang="ru-RU" sz="2700" cap="none" dirty="0" err="1">
                <a:solidFill>
                  <a:srgbClr val="800080"/>
                </a:solidFill>
                <a:latin typeface="Comic Sans MS" panose="030F0702030302020204" pitchFamily="66" charset="0"/>
                <a:ea typeface="+mn-ea"/>
                <a:cs typeface="+mn-cs"/>
              </a:rPr>
              <a:t>Якщо</a:t>
            </a:r>
            <a:r>
              <a:rPr lang="ru-RU" sz="2700" cap="none" dirty="0">
                <a:solidFill>
                  <a:srgbClr val="800080"/>
                </a:solidFill>
                <a:latin typeface="Comic Sans MS" panose="030F0702030302020204" pitchFamily="66" charset="0"/>
                <a:ea typeface="+mn-ea"/>
                <a:cs typeface="+mn-cs"/>
              </a:rPr>
              <a:t> </a:t>
            </a:r>
            <a:r>
              <a:rPr lang="ru-RU" sz="2700" cap="none" dirty="0" err="1">
                <a:solidFill>
                  <a:srgbClr val="800080"/>
                </a:solidFill>
                <a:latin typeface="Comic Sans MS" panose="030F0702030302020204" pitchFamily="66" charset="0"/>
                <a:ea typeface="+mn-ea"/>
                <a:cs typeface="+mn-cs"/>
              </a:rPr>
              <a:t>обтріпалися</a:t>
            </a:r>
            <a:r>
              <a:rPr lang="ru-RU" sz="2700" cap="none" dirty="0">
                <a:solidFill>
                  <a:srgbClr val="800080"/>
                </a:solidFill>
                <a:latin typeface="Comic Sans MS" panose="030F0702030302020204" pitchFamily="66" charset="0"/>
                <a:ea typeface="+mn-ea"/>
                <a:cs typeface="+mn-cs"/>
              </a:rPr>
              <a:t> </a:t>
            </a:r>
            <a:r>
              <a:rPr lang="ru-RU" sz="2700" cap="none" dirty="0" err="1" smtClean="0">
                <a:solidFill>
                  <a:srgbClr val="800080"/>
                </a:solidFill>
                <a:latin typeface="Comic Sans MS" panose="030F0702030302020204" pitchFamily="66" charset="0"/>
                <a:ea typeface="+mn-ea"/>
                <a:cs typeface="+mn-cs"/>
              </a:rPr>
              <a:t>краї</a:t>
            </a:r>
            <a:r>
              <a:rPr lang="ru-RU" sz="2700" cap="none" dirty="0" smtClean="0">
                <a:solidFill>
                  <a:srgbClr val="800080"/>
                </a:solidFill>
                <a:latin typeface="Comic Sans MS" panose="030F0702030302020204" pitchFamily="66" charset="0"/>
                <a:ea typeface="+mn-ea"/>
                <a:cs typeface="+mn-cs"/>
              </a:rPr>
              <a:t>  </a:t>
            </a:r>
            <a:r>
              <a:rPr lang="ru-RU" sz="2700" cap="none" dirty="0" err="1" smtClean="0">
                <a:solidFill>
                  <a:srgbClr val="800080"/>
                </a:solidFill>
                <a:latin typeface="Comic Sans MS" panose="030F0702030302020204" pitchFamily="66" charset="0"/>
                <a:ea typeface="+mn-ea"/>
                <a:cs typeface="+mn-cs"/>
              </a:rPr>
              <a:t>сторіночки</a:t>
            </a:r>
            <a:r>
              <a:rPr lang="ru-RU" sz="1900" b="0" cap="none" dirty="0" smtClean="0">
                <a:solidFill>
                  <a:srgbClr val="800080"/>
                </a:solidFill>
                <a:ea typeface="+mn-ea"/>
                <a:cs typeface="+mn-cs"/>
              </a:rPr>
              <a:t/>
            </a:r>
            <a:br>
              <a:rPr lang="ru-RU" sz="1900" b="0" cap="none" dirty="0" smtClean="0">
                <a:solidFill>
                  <a:srgbClr val="800080"/>
                </a:solidFill>
                <a:ea typeface="+mn-ea"/>
                <a:cs typeface="+mn-cs"/>
              </a:rPr>
            </a:br>
            <a:r>
              <a:rPr lang="uk-UA" sz="2000" dirty="0" smtClean="0">
                <a:solidFill>
                  <a:srgbClr val="FF0066"/>
                </a:solidFill>
                <a:latin typeface="Comic Sans MS" panose="030F0702030302020204" pitchFamily="66" charset="0"/>
              </a:rPr>
              <a:t>Намаж клеєм смужку прозорого паперу і поклади на скло клейкою стороною догори. «Хвору» сторіночку розмісти так, щоб її правий край потрапив на середину змащеній клеєм паперу. Потім зверху на обшарпаними край поклади невеликий шматочок паперу (під колір сторінки) клеєм вниз і </a:t>
            </a:r>
            <a:r>
              <a:rPr lang="uk-UA" sz="2000" dirty="0">
                <a:solidFill>
                  <a:srgbClr val="FF0066"/>
                </a:solidFill>
                <a:latin typeface="Comic Sans MS" panose="030F0702030302020204" pitchFamily="66" charset="0"/>
              </a:rPr>
              <a:t>загни половину </a:t>
            </a:r>
            <a:r>
              <a:rPr lang="uk-UA" sz="2000" dirty="0" err="1" smtClean="0">
                <a:solidFill>
                  <a:srgbClr val="FF0066"/>
                </a:solidFill>
                <a:latin typeface="Comic Sans MS" panose="030F0702030302020204" pitchFamily="66" charset="0"/>
              </a:rPr>
              <a:t>залишившогося</a:t>
            </a:r>
            <a:r>
              <a:rPr lang="uk-UA" sz="2000" dirty="0" smtClean="0">
                <a:solidFill>
                  <a:srgbClr val="FF0066"/>
                </a:solidFill>
                <a:latin typeface="Comic Sans MS" panose="030F0702030302020204" pitchFamily="66" charset="0"/>
              </a:rPr>
              <a:t> </a:t>
            </a:r>
            <a:r>
              <a:rPr lang="uk-UA" sz="2000" dirty="0">
                <a:solidFill>
                  <a:srgbClr val="FF0066"/>
                </a:solidFill>
                <a:latin typeface="Comic Sans MS" panose="030F0702030302020204" pitchFamily="66" charset="0"/>
              </a:rPr>
              <a:t>прозорого </a:t>
            </a:r>
            <a:r>
              <a:rPr lang="uk-UA" sz="2000" dirty="0" smtClean="0">
                <a:solidFill>
                  <a:srgbClr val="FF0066"/>
                </a:solidFill>
                <a:latin typeface="Comic Sans MS" panose="030F0702030302020204" pitchFamily="66" charset="0"/>
              </a:rPr>
              <a:t>паперу. </a:t>
            </a:r>
            <a:r>
              <a:rPr lang="ru-RU" sz="2000" b="0" cap="none" dirty="0">
                <a:solidFill>
                  <a:srgbClr val="FF0066"/>
                </a:solidFill>
                <a:latin typeface="Comic Sans MS" panose="030F0702030302020204" pitchFamily="66" charset="0"/>
                <a:ea typeface="+mn-ea"/>
                <a:cs typeface="+mn-cs"/>
              </a:rPr>
              <a:t/>
            </a:r>
            <a:br>
              <a:rPr lang="ru-RU" sz="2000" b="0" cap="none" dirty="0">
                <a:solidFill>
                  <a:srgbClr val="FF0066"/>
                </a:solidFill>
                <a:latin typeface="Comic Sans MS" panose="030F0702030302020204" pitchFamily="66" charset="0"/>
                <a:ea typeface="+mn-ea"/>
                <a:cs typeface="+mn-cs"/>
              </a:rPr>
            </a:br>
            <a:endParaRPr lang="ru-RU" sz="2000" dirty="0">
              <a:solidFill>
                <a:srgbClr val="FF0066"/>
              </a:solidFill>
              <a:latin typeface="Comic Sans MS" panose="030F0702030302020204" pitchFamily="66" charset="0"/>
            </a:endParaRPr>
          </a:p>
        </p:txBody>
      </p:sp>
      <p:sp>
        <p:nvSpPr>
          <p:cNvPr id="6" name="Текст 5"/>
          <p:cNvSpPr>
            <a:spLocks noGrp="1"/>
          </p:cNvSpPr>
          <p:nvPr>
            <p:ph type="body" idx="1"/>
          </p:nvPr>
        </p:nvSpPr>
        <p:spPr>
          <a:xfrm>
            <a:off x="899592" y="764704"/>
            <a:ext cx="7200800" cy="1716211"/>
          </a:xfrm>
        </p:spPr>
        <p:txBody>
          <a:bodyPr>
            <a:normAutofit fontScale="62500" lnSpcReduction="20000"/>
          </a:bodyPr>
          <a:lstStyle/>
          <a:p>
            <a:endParaRPr lang="ru-RU" dirty="0" smtClean="0">
              <a:effectLst/>
            </a:endParaRPr>
          </a:p>
          <a:p>
            <a:pPr algn="ctr"/>
            <a:r>
              <a:rPr lang="ru-RU" sz="4400" b="1" dirty="0" err="1" smtClean="0">
                <a:solidFill>
                  <a:srgbClr val="5935DD"/>
                </a:solidFill>
                <a:effectLst/>
                <a:latin typeface="Comic Sans MS" panose="030F0702030302020204" pitchFamily="66" charset="0"/>
              </a:rPr>
              <a:t>Якщо</a:t>
            </a:r>
            <a:r>
              <a:rPr lang="ru-RU" sz="4400" b="1" dirty="0" smtClean="0">
                <a:solidFill>
                  <a:srgbClr val="5935DD"/>
                </a:solidFill>
                <a:effectLst/>
                <a:latin typeface="Comic Sans MS" panose="030F0702030302020204" pitchFamily="66" charset="0"/>
              </a:rPr>
              <a:t> у </a:t>
            </a:r>
            <a:r>
              <a:rPr lang="ru-RU" sz="4400" b="1" dirty="0" err="1" smtClean="0">
                <a:solidFill>
                  <a:srgbClr val="5935DD"/>
                </a:solidFill>
                <a:effectLst/>
                <a:latin typeface="Comic Sans MS" panose="030F0702030302020204" pitchFamily="66" charset="0"/>
              </a:rPr>
              <a:t>сторінки</a:t>
            </a:r>
            <a:r>
              <a:rPr lang="ru-RU" sz="4400" b="1" dirty="0" smtClean="0">
                <a:solidFill>
                  <a:srgbClr val="5935DD"/>
                </a:solidFill>
                <a:effectLst/>
                <a:latin typeface="Comic Sans MS" panose="030F0702030302020204" pitchFamily="66" charset="0"/>
              </a:rPr>
              <a:t> </a:t>
            </a:r>
            <a:r>
              <a:rPr lang="ru-RU" sz="4400" b="1" dirty="0" err="1" smtClean="0">
                <a:solidFill>
                  <a:srgbClr val="5935DD"/>
                </a:solidFill>
                <a:effectLst/>
                <a:latin typeface="Comic Sans MS" panose="030F0702030302020204" pitchFamily="66" charset="0"/>
              </a:rPr>
              <a:t>відірвався</a:t>
            </a:r>
            <a:r>
              <a:rPr lang="ru-RU" sz="4400" b="1" dirty="0" smtClean="0">
                <a:solidFill>
                  <a:srgbClr val="5935DD"/>
                </a:solidFill>
                <a:effectLst/>
                <a:latin typeface="Comic Sans MS" panose="030F0702030302020204" pitchFamily="66" charset="0"/>
              </a:rPr>
              <a:t> </a:t>
            </a:r>
            <a:r>
              <a:rPr lang="ru-RU" sz="4400" b="1" dirty="0" err="1" smtClean="0">
                <a:solidFill>
                  <a:srgbClr val="5935DD"/>
                </a:solidFill>
                <a:effectLst/>
                <a:latin typeface="Comic Sans MS" panose="030F0702030302020204" pitchFamily="66" charset="0"/>
              </a:rPr>
              <a:t>куточок</a:t>
            </a:r>
            <a:r>
              <a:rPr lang="ru-RU" sz="4400" b="1" dirty="0" smtClean="0">
                <a:solidFill>
                  <a:srgbClr val="5935DD"/>
                </a:solidFill>
                <a:effectLst/>
                <a:latin typeface="Comic Sans MS" panose="030F0702030302020204" pitchFamily="66" charset="0"/>
              </a:rPr>
              <a:t> </a:t>
            </a:r>
            <a:br>
              <a:rPr lang="ru-RU" sz="4400" b="1" dirty="0" smtClean="0">
                <a:solidFill>
                  <a:srgbClr val="5935DD"/>
                </a:solidFill>
                <a:effectLst/>
                <a:latin typeface="Comic Sans MS" panose="030F0702030302020204" pitchFamily="66" charset="0"/>
              </a:rPr>
            </a:br>
            <a:r>
              <a:rPr lang="ru-RU" sz="4400" b="1" dirty="0" err="1" smtClean="0">
                <a:solidFill>
                  <a:srgbClr val="5935DD"/>
                </a:solidFill>
                <a:effectLst/>
                <a:latin typeface="Comic Sans MS" panose="030F0702030302020204" pitchFamily="66" charset="0"/>
              </a:rPr>
              <a:t>Підклей</a:t>
            </a:r>
            <a:r>
              <a:rPr lang="ru-RU" sz="4400" b="1" dirty="0" smtClean="0">
                <a:solidFill>
                  <a:srgbClr val="5935DD"/>
                </a:solidFill>
                <a:effectLst/>
                <a:latin typeface="Comic Sans MS" panose="030F0702030302020204" pitchFamily="66" charset="0"/>
              </a:rPr>
              <a:t> </a:t>
            </a:r>
            <a:r>
              <a:rPr lang="ru-RU" sz="4400" b="1" dirty="0" err="1" smtClean="0">
                <a:solidFill>
                  <a:srgbClr val="5935DD"/>
                </a:solidFill>
                <a:effectLst/>
                <a:latin typeface="Comic Sans MS" panose="030F0702030302020204" pitchFamily="66" charset="0"/>
              </a:rPr>
              <a:t>трикутник</a:t>
            </a:r>
            <a:r>
              <a:rPr lang="ru-RU" sz="4400" b="1" dirty="0" smtClean="0">
                <a:solidFill>
                  <a:srgbClr val="5935DD"/>
                </a:solidFill>
                <a:effectLst/>
                <a:latin typeface="Comic Sans MS" panose="030F0702030302020204" pitchFamily="66" charset="0"/>
              </a:rPr>
              <a:t> </a:t>
            </a:r>
            <a:r>
              <a:rPr lang="ru-RU" sz="4400" b="1" dirty="0" err="1" smtClean="0">
                <a:solidFill>
                  <a:srgbClr val="5935DD"/>
                </a:solidFill>
                <a:effectLst/>
                <a:latin typeface="Comic Sans MS" panose="030F0702030302020204" pitchFamily="66" charset="0"/>
              </a:rPr>
              <a:t>білого</a:t>
            </a:r>
            <a:r>
              <a:rPr lang="ru-RU" sz="4400" b="1" dirty="0" smtClean="0">
                <a:solidFill>
                  <a:srgbClr val="5935DD"/>
                </a:solidFill>
                <a:effectLst/>
                <a:latin typeface="Comic Sans MS" panose="030F0702030302020204" pitchFamily="66" charset="0"/>
              </a:rPr>
              <a:t> </a:t>
            </a:r>
            <a:r>
              <a:rPr lang="ru-RU" sz="4400" b="1" dirty="0" err="1" smtClean="0">
                <a:solidFill>
                  <a:srgbClr val="5935DD"/>
                </a:solidFill>
                <a:effectLst/>
                <a:latin typeface="Comic Sans MS" panose="030F0702030302020204" pitchFamily="66" charset="0"/>
              </a:rPr>
              <a:t>паперу</a:t>
            </a:r>
            <a:r>
              <a:rPr lang="ru-RU" sz="4400" b="1" dirty="0" smtClean="0">
                <a:solidFill>
                  <a:srgbClr val="5935DD"/>
                </a:solidFill>
                <a:effectLst/>
                <a:latin typeface="Comic Sans MS" panose="030F0702030302020204" pitchFamily="66" charset="0"/>
              </a:rPr>
              <a:t>, а </a:t>
            </a:r>
            <a:r>
              <a:rPr lang="ru-RU" sz="4400" b="1" dirty="0" err="1" smtClean="0">
                <a:solidFill>
                  <a:srgbClr val="5935DD"/>
                </a:solidFill>
                <a:effectLst/>
                <a:latin typeface="Comic Sans MS" panose="030F0702030302020204" pitchFamily="66" charset="0"/>
              </a:rPr>
              <a:t>потім</a:t>
            </a:r>
            <a:r>
              <a:rPr lang="ru-RU" sz="4400" b="1" dirty="0" smtClean="0">
                <a:solidFill>
                  <a:srgbClr val="5935DD"/>
                </a:solidFill>
                <a:effectLst/>
                <a:latin typeface="Comic Sans MS" panose="030F0702030302020204" pitchFamily="66" charset="0"/>
              </a:rPr>
              <a:t> </a:t>
            </a:r>
            <a:r>
              <a:rPr lang="ru-RU" sz="4400" b="1" dirty="0" err="1" smtClean="0">
                <a:solidFill>
                  <a:srgbClr val="5935DD"/>
                </a:solidFill>
                <a:effectLst/>
                <a:latin typeface="Comic Sans MS" panose="030F0702030302020204" pitchFamily="66" charset="0"/>
              </a:rPr>
              <a:t>відріж</a:t>
            </a:r>
            <a:r>
              <a:rPr lang="ru-RU" sz="4400" b="1" dirty="0" smtClean="0">
                <a:solidFill>
                  <a:srgbClr val="5935DD"/>
                </a:solidFill>
                <a:effectLst/>
                <a:latin typeface="Comic Sans MS" panose="030F0702030302020204" pitchFamily="66" charset="0"/>
              </a:rPr>
              <a:t> </a:t>
            </a:r>
            <a:r>
              <a:rPr lang="ru-RU" sz="4400" b="1" dirty="0" err="1" smtClean="0">
                <a:solidFill>
                  <a:srgbClr val="5935DD"/>
                </a:solidFill>
                <a:effectLst/>
                <a:latin typeface="Comic Sans MS" panose="030F0702030302020204" pitchFamily="66" charset="0"/>
              </a:rPr>
              <a:t>виступаючий</a:t>
            </a:r>
            <a:r>
              <a:rPr lang="ru-RU" sz="4400" b="1" dirty="0" smtClean="0">
                <a:solidFill>
                  <a:srgbClr val="5935DD"/>
                </a:solidFill>
                <a:effectLst/>
                <a:latin typeface="Comic Sans MS" panose="030F0702030302020204" pitchFamily="66" charset="0"/>
              </a:rPr>
              <a:t> край. </a:t>
            </a:r>
            <a:r>
              <a:rPr lang="ru-RU" sz="4400" dirty="0" smtClean="0">
                <a:effectLst/>
              </a:rPr>
              <a:t/>
            </a:r>
            <a:br>
              <a:rPr lang="ru-RU" sz="4400" dirty="0" smtClean="0">
                <a:effectLst/>
              </a:rPr>
            </a:br>
            <a:endParaRPr lang="ru-RU" sz="4400" dirty="0"/>
          </a:p>
        </p:txBody>
      </p:sp>
      <p:pic>
        <p:nvPicPr>
          <p:cNvPr id="10242" name="Picture 2" descr="/Files/images/bibliot_2010/bereji_knigu/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212976"/>
            <a:ext cx="1805872" cy="132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14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Администратор\Рабочий стол\100284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408"/>
            <a:ext cx="9144002" cy="6862288"/>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title"/>
          </p:nvPr>
        </p:nvSpPr>
        <p:spPr>
          <a:xfrm>
            <a:off x="899592" y="620688"/>
            <a:ext cx="7344816" cy="4896544"/>
          </a:xfrm>
        </p:spPr>
        <p:txBody>
          <a:bodyPr>
            <a:noAutofit/>
          </a:bodyPr>
          <a:lstStyle/>
          <a:p>
            <a:r>
              <a:rPr lang="uk-UA" sz="2400" b="1" dirty="0" smtClean="0">
                <a:solidFill>
                  <a:srgbClr val="FF0066"/>
                </a:solidFill>
                <a:latin typeface="Comic Sans MS" panose="030F0702030302020204" pitchFamily="66" charset="0"/>
              </a:rPr>
              <a:t>Якщо порвалася сторіночка </a:t>
            </a:r>
            <a:br>
              <a:rPr lang="uk-UA" sz="2400" b="1" dirty="0" smtClean="0">
                <a:solidFill>
                  <a:srgbClr val="FF0066"/>
                </a:solidFill>
                <a:latin typeface="Comic Sans MS" panose="030F0702030302020204" pitchFamily="66" charset="0"/>
              </a:rPr>
            </a:br>
            <a:r>
              <a:rPr lang="uk-UA" sz="2000" b="1" dirty="0" smtClean="0">
                <a:solidFill>
                  <a:srgbClr val="5935DD"/>
                </a:solidFill>
                <a:latin typeface="Comic Sans MS" panose="030F0702030302020204" pitchFamily="66" charset="0"/>
              </a:rPr>
              <a:t>Виріж акуратно шматочок паперу, щоб ширина його була трохи більше ширини надриву, а довжина - в два рази більше довжини надриву. Нанеси на нього клей і з'єднай нижню половину спочатку з одного боку сторіночки, а потім другу половину загнив і приклей з іншого боку. </a:t>
            </a:r>
            <a:br>
              <a:rPr lang="uk-UA" sz="2000" b="1" dirty="0" smtClean="0">
                <a:solidFill>
                  <a:srgbClr val="5935DD"/>
                </a:solidFill>
                <a:latin typeface="Comic Sans MS" panose="030F0702030302020204" pitchFamily="66" charset="0"/>
              </a:rPr>
            </a:br>
            <a:r>
              <a:rPr lang="uk-UA" sz="2400" b="1" dirty="0" smtClean="0">
                <a:solidFill>
                  <a:srgbClr val="FF0066"/>
                </a:solidFill>
                <a:latin typeface="Comic Sans MS" panose="030F0702030302020204" pitchFamily="66" charset="0"/>
              </a:rPr>
              <a:t>Якщо сторіночка відірвана </a:t>
            </a:r>
            <a:br>
              <a:rPr lang="uk-UA" sz="2400" b="1" dirty="0" smtClean="0">
                <a:solidFill>
                  <a:srgbClr val="FF0066"/>
                </a:solidFill>
                <a:latin typeface="Comic Sans MS" panose="030F0702030302020204" pitchFamily="66" charset="0"/>
              </a:rPr>
            </a:br>
            <a:r>
              <a:rPr lang="uk-UA" sz="2000" b="1" dirty="0" smtClean="0">
                <a:solidFill>
                  <a:srgbClr val="5935DD"/>
                </a:solidFill>
                <a:latin typeface="Comic Sans MS" panose="030F0702030302020204" pitchFamily="66" charset="0"/>
              </a:rPr>
              <a:t>Накрий відірвану сторінку чистим аркушем паперу, залишивши тільки невеликий край в 3-4 мм. </a:t>
            </a:r>
            <a:r>
              <a:rPr lang="uk-UA" sz="2000" b="1" dirty="0" smtClean="0">
                <a:solidFill>
                  <a:srgbClr val="5935DD"/>
                </a:solidFill>
                <a:latin typeface="Comic Sans MS" panose="030F0702030302020204" pitchFamily="66" charset="0"/>
              </a:rPr>
              <a:t>Промасти </a:t>
            </a:r>
            <a:r>
              <a:rPr lang="uk-UA" sz="2000" b="1" dirty="0" smtClean="0">
                <a:solidFill>
                  <a:srgbClr val="5935DD"/>
                </a:solidFill>
                <a:latin typeface="Comic Sans MS" panose="030F0702030302020204" pitchFamily="66" charset="0"/>
              </a:rPr>
              <a:t>його клеєм так, щоб не зачепити текст. Тепер прибери листок паперу, а сторінку вклей в книгу. Після </a:t>
            </a:r>
            <a:r>
              <a:rPr lang="uk-UA" sz="2000" b="1" dirty="0" err="1" smtClean="0">
                <a:solidFill>
                  <a:srgbClr val="5935DD"/>
                </a:solidFill>
                <a:latin typeface="Comic Sans MS" panose="030F0702030302020204" pitchFamily="66" charset="0"/>
              </a:rPr>
              <a:t>подклеювання</a:t>
            </a:r>
            <a:r>
              <a:rPr lang="uk-UA" sz="2000" b="1" dirty="0" smtClean="0">
                <a:solidFill>
                  <a:srgbClr val="5935DD"/>
                </a:solidFill>
                <a:latin typeface="Comic Sans MS" panose="030F0702030302020204" pitchFamily="66" charset="0"/>
              </a:rPr>
              <a:t> </a:t>
            </a:r>
            <a:r>
              <a:rPr lang="uk-UA" sz="2000" b="1" dirty="0" smtClean="0">
                <a:solidFill>
                  <a:srgbClr val="5935DD"/>
                </a:solidFill>
                <a:latin typeface="Comic Sans MS" panose="030F0702030302020204" pitchFamily="66" charset="0"/>
              </a:rPr>
              <a:t>обов'язково поклади книгу на кілька годин під прес.</a:t>
            </a:r>
            <a:endParaRPr lang="ru-RU" sz="2000" b="1" dirty="0">
              <a:solidFill>
                <a:srgbClr val="5935DD"/>
              </a:solidFill>
              <a:latin typeface="Comic Sans MS" panose="030F0702030302020204" pitchFamily="66" charset="0"/>
            </a:endParaRPr>
          </a:p>
        </p:txBody>
      </p:sp>
    </p:spTree>
    <p:extLst>
      <p:ext uri="{BB962C8B-B14F-4D97-AF65-F5344CB8AC3E}">
        <p14:creationId xmlns:p14="http://schemas.microsoft.com/office/powerpoint/2010/main" val="237054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Администратор\Рабочий стол\100284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4"/>
            <a:ext cx="9144002" cy="6862288"/>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iles/images/bibliot_2010/bereji_knigu/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7" y="1484784"/>
            <a:ext cx="1924721"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Заголовок 6"/>
          <p:cNvSpPr>
            <a:spLocks noGrp="1"/>
          </p:cNvSpPr>
          <p:nvPr>
            <p:ph type="title"/>
          </p:nvPr>
        </p:nvSpPr>
        <p:spPr>
          <a:xfrm>
            <a:off x="2411760" y="2603946"/>
            <a:ext cx="5688632" cy="2553246"/>
          </a:xfrm>
        </p:spPr>
        <p:txBody>
          <a:bodyPr>
            <a:normAutofit/>
          </a:bodyPr>
          <a:lstStyle/>
          <a:p>
            <a:pPr algn="ctr"/>
            <a:r>
              <a:rPr lang="uk-UA" sz="2400" cap="none" dirty="0" smtClean="0">
                <a:solidFill>
                  <a:srgbClr val="FF0066"/>
                </a:solidFill>
                <a:latin typeface="Comic Sans MS" panose="030F0702030302020204" pitchFamily="66" charset="0"/>
              </a:rPr>
              <a:t>Виріж </a:t>
            </a:r>
            <a:r>
              <a:rPr lang="uk-UA" sz="2400" cap="none" dirty="0">
                <a:solidFill>
                  <a:srgbClr val="FF0066"/>
                </a:solidFill>
                <a:latin typeface="Comic Sans MS" panose="030F0702030302020204" pitchFamily="66" charset="0"/>
              </a:rPr>
              <a:t>смужку з тканини або марлі шириною 5-6 см, намаж клеєм і поклади її так, щоб внутрішній край палітурки і перший листок зійшлися. Після цього книгу на кілька годин поклади під прес.</a:t>
            </a:r>
            <a:endParaRPr lang="ru-RU" sz="2400" dirty="0">
              <a:solidFill>
                <a:srgbClr val="FF0066"/>
              </a:solidFill>
              <a:latin typeface="Comic Sans MS" panose="030F0702030302020204" pitchFamily="66" charset="0"/>
            </a:endParaRPr>
          </a:p>
        </p:txBody>
      </p:sp>
      <p:sp>
        <p:nvSpPr>
          <p:cNvPr id="8" name="Текст 7"/>
          <p:cNvSpPr>
            <a:spLocks noGrp="1"/>
          </p:cNvSpPr>
          <p:nvPr>
            <p:ph type="body" idx="1"/>
          </p:nvPr>
        </p:nvSpPr>
        <p:spPr>
          <a:xfrm>
            <a:off x="2601424" y="734690"/>
            <a:ext cx="5420096" cy="1500187"/>
          </a:xfrm>
        </p:spPr>
        <p:txBody>
          <a:bodyPr>
            <a:normAutofit fontScale="77500" lnSpcReduction="20000"/>
          </a:bodyPr>
          <a:lstStyle/>
          <a:p>
            <a:r>
              <a:rPr lang="uk-UA" sz="4000" b="1" dirty="0">
                <a:solidFill>
                  <a:srgbClr val="800080"/>
                </a:solidFill>
                <a:latin typeface="Comic Sans MS" panose="030F0702030302020204" pitchFamily="66" charset="0"/>
                <a:ea typeface="+mj-ea"/>
                <a:cs typeface="+mj-cs"/>
              </a:rPr>
              <a:t>Якщо у книжки відірвався палітурка або обкладинка </a:t>
            </a:r>
            <a:r>
              <a:rPr lang="uk-UA" sz="4000" dirty="0">
                <a:solidFill>
                  <a:prstClr val="black"/>
                </a:solidFill>
                <a:ea typeface="+mj-ea"/>
                <a:cs typeface="+mj-cs"/>
              </a:rPr>
              <a:t/>
            </a:r>
            <a:br>
              <a:rPr lang="uk-UA" sz="4000" dirty="0">
                <a:solidFill>
                  <a:prstClr val="black"/>
                </a:solidFill>
                <a:ea typeface="+mj-ea"/>
                <a:cs typeface="+mj-cs"/>
              </a:rPr>
            </a:br>
            <a:endParaRPr lang="ru-RU" dirty="0"/>
          </a:p>
        </p:txBody>
      </p:sp>
    </p:spTree>
    <p:extLst>
      <p:ext uri="{BB962C8B-B14F-4D97-AF65-F5344CB8AC3E}">
        <p14:creationId xmlns:p14="http://schemas.microsoft.com/office/powerpoint/2010/main" val="414032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Администратор\Рабочий стол\100284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2" y="-4288"/>
            <a:ext cx="9144002" cy="6862288"/>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title"/>
          </p:nvPr>
        </p:nvSpPr>
        <p:spPr>
          <a:xfrm>
            <a:off x="539552" y="1700808"/>
            <a:ext cx="7772400" cy="3312368"/>
          </a:xfrm>
        </p:spPr>
        <p:txBody>
          <a:bodyPr>
            <a:normAutofit/>
          </a:bodyPr>
          <a:lstStyle/>
          <a:p>
            <a:pPr algn="ctr"/>
            <a:r>
              <a:rPr lang="uk-UA" sz="2000" dirty="0" smtClean="0">
                <a:solidFill>
                  <a:srgbClr val="FF0066"/>
                </a:solidFill>
                <a:latin typeface="Comic Sans MS" panose="030F0702030302020204" pitchFamily="66" charset="0"/>
              </a:rPr>
              <a:t>Перевір спочатку, чи всі сторіночки на місці, не переплутані Чи </a:t>
            </a:r>
            <a:r>
              <a:rPr lang="uk-UA" sz="2000" dirty="0" smtClean="0">
                <a:solidFill>
                  <a:srgbClr val="FF0066"/>
                </a:solidFill>
                <a:latin typeface="Comic Sans MS" panose="030F0702030302020204" pitchFamily="66" charset="0"/>
              </a:rPr>
              <a:t>потрібно їх </a:t>
            </a:r>
            <a:r>
              <a:rPr lang="uk-UA" sz="2000" smtClean="0">
                <a:solidFill>
                  <a:srgbClr val="FF0066"/>
                </a:solidFill>
                <a:latin typeface="Comic Sans MS" panose="030F0702030302020204" pitchFamily="66" charset="0"/>
              </a:rPr>
              <a:t>підрівняти </a:t>
            </a:r>
            <a:r>
              <a:rPr lang="uk-UA" sz="2000" smtClean="0">
                <a:solidFill>
                  <a:srgbClr val="FF0066"/>
                </a:solidFill>
                <a:latin typeface="Comic Sans MS" panose="030F0702030302020204" pitchFamily="66" charset="0"/>
              </a:rPr>
              <a:t>ножицями</a:t>
            </a:r>
            <a:r>
              <a:rPr lang="uk-UA" sz="2000" dirty="0" smtClean="0">
                <a:solidFill>
                  <a:srgbClr val="FF0066"/>
                </a:solidFill>
                <a:latin typeface="Comic Sans MS" panose="030F0702030302020204" pitchFamily="66" charset="0"/>
              </a:rPr>
              <a:t>. Потім візьми нитку і голку і підшити сторіночки. Не забудь в кінці закріпити нитку. Якщо ти цього не зробиш, книга розпадеться. Не забудь підклеїти смужку паперу на початку і в кінці книги. Книга готова. Тепер її потрібно просушити і покласти під прес.</a:t>
            </a:r>
            <a:endParaRPr lang="ru-RU" sz="2000" dirty="0">
              <a:solidFill>
                <a:srgbClr val="FF0066"/>
              </a:solidFill>
              <a:latin typeface="Comic Sans MS" panose="030F0702030302020204" pitchFamily="66" charset="0"/>
            </a:endParaRPr>
          </a:p>
        </p:txBody>
      </p:sp>
      <p:sp>
        <p:nvSpPr>
          <p:cNvPr id="6" name="Текст 5"/>
          <p:cNvSpPr>
            <a:spLocks noGrp="1"/>
          </p:cNvSpPr>
          <p:nvPr>
            <p:ph type="body" idx="1"/>
          </p:nvPr>
        </p:nvSpPr>
        <p:spPr>
          <a:xfrm>
            <a:off x="1979712" y="476672"/>
            <a:ext cx="4896544" cy="1500187"/>
          </a:xfrm>
        </p:spPr>
        <p:txBody>
          <a:bodyPr>
            <a:normAutofit/>
          </a:bodyPr>
          <a:lstStyle/>
          <a:p>
            <a:pPr algn="ctr"/>
            <a:r>
              <a:rPr lang="uk-UA" sz="2800" b="1" dirty="0" smtClean="0">
                <a:solidFill>
                  <a:srgbClr val="800080"/>
                </a:solidFill>
                <a:latin typeface="Comic Sans MS" panose="030F0702030302020204" pitchFamily="66" charset="0"/>
              </a:rPr>
              <a:t>Якщо відірвався книжковий блок </a:t>
            </a:r>
            <a:r>
              <a:rPr lang="uk-UA" dirty="0" smtClean="0"/>
              <a:t/>
            </a:r>
            <a:br>
              <a:rPr lang="uk-UA" dirty="0" smtClean="0"/>
            </a:br>
            <a:endParaRPr lang="ru-RU" dirty="0"/>
          </a:p>
        </p:txBody>
      </p:sp>
    </p:spTree>
    <p:extLst>
      <p:ext uri="{BB962C8B-B14F-4D97-AF65-F5344CB8AC3E}">
        <p14:creationId xmlns:p14="http://schemas.microsoft.com/office/powerpoint/2010/main" val="327695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Администратор\Рабочий стол\100284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4"/>
            <a:ext cx="9144002" cy="6862288"/>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04864"/>
            <a:ext cx="1884363"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4"/>
          <p:cNvSpPr>
            <a:spLocks noGrp="1"/>
          </p:cNvSpPr>
          <p:nvPr>
            <p:ph type="title"/>
          </p:nvPr>
        </p:nvSpPr>
        <p:spPr>
          <a:xfrm>
            <a:off x="2699792" y="2636912"/>
            <a:ext cx="5002833" cy="1707632"/>
          </a:xfrm>
        </p:spPr>
        <p:txBody>
          <a:bodyPr>
            <a:noAutofit/>
          </a:bodyPr>
          <a:lstStyle/>
          <a:p>
            <a:pPr algn="ctr"/>
            <a:r>
              <a:rPr lang="uk-UA" sz="2400" dirty="0" smtClean="0">
                <a:solidFill>
                  <a:srgbClr val="FF0066"/>
                </a:solidFill>
                <a:latin typeface="Comic Sans MS" panose="030F0702030302020204" pitchFamily="66" charset="0"/>
              </a:rPr>
              <a:t>Ви сьогодні дізналися багато цікавого. Наостанок - ще одна порада:</a:t>
            </a:r>
            <a:endParaRPr lang="ru-RU" sz="2400" dirty="0">
              <a:solidFill>
                <a:srgbClr val="FF0066"/>
              </a:solidFill>
              <a:latin typeface="Comic Sans MS" panose="030F0702030302020204" pitchFamily="66" charset="0"/>
            </a:endParaRPr>
          </a:p>
        </p:txBody>
      </p:sp>
      <p:sp>
        <p:nvSpPr>
          <p:cNvPr id="6" name="Текст 5"/>
          <p:cNvSpPr>
            <a:spLocks noGrp="1"/>
          </p:cNvSpPr>
          <p:nvPr>
            <p:ph type="body" idx="1"/>
          </p:nvPr>
        </p:nvSpPr>
        <p:spPr>
          <a:xfrm>
            <a:off x="2483768" y="1052736"/>
            <a:ext cx="4176464" cy="864095"/>
          </a:xfrm>
        </p:spPr>
        <p:txBody>
          <a:bodyPr>
            <a:normAutofit/>
          </a:bodyPr>
          <a:lstStyle/>
          <a:p>
            <a:pPr algn="ctr"/>
            <a:r>
              <a:rPr lang="ru-RU" sz="2800" b="1" dirty="0" err="1">
                <a:solidFill>
                  <a:srgbClr val="800080"/>
                </a:solidFill>
                <a:latin typeface="Comic Sans MS" panose="030F0702030302020204" pitchFamily="66" charset="0"/>
                <a:ea typeface="+mj-ea"/>
                <a:cs typeface="+mj-cs"/>
              </a:rPr>
              <a:t>Лікар</a:t>
            </a:r>
            <a:r>
              <a:rPr lang="ru-RU" sz="2800" b="1" dirty="0">
                <a:solidFill>
                  <a:srgbClr val="800080"/>
                </a:solidFill>
                <a:latin typeface="Comic Sans MS" panose="030F0702030302020204" pitchFamily="66" charset="0"/>
                <a:ea typeface="+mj-ea"/>
                <a:cs typeface="+mj-cs"/>
              </a:rPr>
              <a:t> </a:t>
            </a:r>
            <a:r>
              <a:rPr lang="ru-RU" sz="2800" b="1" dirty="0" err="1">
                <a:solidFill>
                  <a:srgbClr val="800080"/>
                </a:solidFill>
                <a:latin typeface="Comic Sans MS" panose="030F0702030302020204" pitchFamily="66" charset="0"/>
                <a:ea typeface="+mj-ea"/>
                <a:cs typeface="+mj-cs"/>
              </a:rPr>
              <a:t>Нервисторінкин</a:t>
            </a:r>
            <a:endParaRPr lang="ru-RU" dirty="0"/>
          </a:p>
        </p:txBody>
      </p:sp>
    </p:spTree>
    <p:extLst>
      <p:ext uri="{BB962C8B-B14F-4D97-AF65-F5344CB8AC3E}">
        <p14:creationId xmlns:p14="http://schemas.microsoft.com/office/powerpoint/2010/main" val="355430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Администратор\Рабочий стол\100284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4"/>
            <a:ext cx="9144002" cy="6862288"/>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title"/>
          </p:nvPr>
        </p:nvSpPr>
        <p:spPr>
          <a:xfrm>
            <a:off x="3491880" y="1447800"/>
            <a:ext cx="4896544" cy="1261120"/>
          </a:xfrm>
        </p:spPr>
        <p:txBody>
          <a:bodyPr>
            <a:normAutofit fontScale="90000"/>
          </a:bodyPr>
          <a:lstStyle/>
          <a:p>
            <a:pPr algn="ctr"/>
            <a:r>
              <a:rPr lang="uk-UA" sz="2000" dirty="0" smtClean="0">
                <a:solidFill>
                  <a:srgbClr val="FF0066"/>
                </a:solidFill>
                <a:latin typeface="Comic Sans MS" panose="030F0702030302020204" pitchFamily="66" charset="0"/>
              </a:rPr>
              <a:t>Приготуй листок не дуже товстого паперу, краще кольоровий, олівець, лінійку, ножиці.</a:t>
            </a:r>
            <a:endParaRPr lang="ru-RU" sz="2000" dirty="0">
              <a:solidFill>
                <a:srgbClr val="FF0066"/>
              </a:solidFill>
              <a:latin typeface="Comic Sans MS" panose="030F0702030302020204" pitchFamily="66" charset="0"/>
            </a:endParaRPr>
          </a:p>
        </p:txBody>
      </p:sp>
      <p:sp>
        <p:nvSpPr>
          <p:cNvPr id="6" name="Текст 5"/>
          <p:cNvSpPr>
            <a:spLocks noGrp="1"/>
          </p:cNvSpPr>
          <p:nvPr>
            <p:ph type="body" idx="1"/>
          </p:nvPr>
        </p:nvSpPr>
        <p:spPr>
          <a:xfrm>
            <a:off x="2627784" y="692697"/>
            <a:ext cx="5074841" cy="648072"/>
          </a:xfrm>
        </p:spPr>
        <p:txBody>
          <a:bodyPr>
            <a:normAutofit/>
          </a:bodyPr>
          <a:lstStyle/>
          <a:p>
            <a:pPr algn="ctr"/>
            <a:r>
              <a:rPr lang="uk-UA" sz="2800" b="1" dirty="0" smtClean="0">
                <a:solidFill>
                  <a:srgbClr val="800080"/>
                </a:solidFill>
                <a:latin typeface="Comic Sans MS" panose="030F0702030302020204" pitchFamily="66" charset="0"/>
              </a:rPr>
              <a:t>Як обернути книгу</a:t>
            </a:r>
            <a:endParaRPr lang="ru-RU" sz="2800" b="1" dirty="0">
              <a:solidFill>
                <a:srgbClr val="800080"/>
              </a:solidFill>
              <a:latin typeface="Comic Sans MS" panose="030F0702030302020204" pitchFamily="66" charset="0"/>
            </a:endParaRPr>
          </a:p>
        </p:txBody>
      </p:sp>
      <p:pic>
        <p:nvPicPr>
          <p:cNvPr id="13314" name="Picture 2" descr="/Files/images/bibliot_2010/bereji_knigu/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447800"/>
            <a:ext cx="19081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Files/images/bibliot_2010/bereji_knigu/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119" y="3379978"/>
            <a:ext cx="190023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3203848" y="2908176"/>
            <a:ext cx="4572000" cy="2862322"/>
          </a:xfrm>
          <a:prstGeom prst="rect">
            <a:avLst/>
          </a:prstGeom>
        </p:spPr>
        <p:txBody>
          <a:bodyPr>
            <a:spAutoFit/>
          </a:bodyPr>
          <a:lstStyle/>
          <a:p>
            <a:pPr algn="ctr"/>
            <a:r>
              <a:rPr lang="uk-UA" b="1" dirty="0" smtClean="0">
                <a:solidFill>
                  <a:srgbClr val="5935DD"/>
                </a:solidFill>
                <a:latin typeface="Comic Sans MS" panose="030F0702030302020204" pitchFamily="66" charset="0"/>
              </a:rPr>
              <a:t>Поклади розкриту книгу на листок паперу і обережно постав олівцем чотири крапки біля її кутів. Після цього додай з кожного боку по 5-6 см і виріж прямокутник. </a:t>
            </a:r>
            <a:br>
              <a:rPr lang="uk-UA" b="1" dirty="0" smtClean="0">
                <a:solidFill>
                  <a:srgbClr val="5935DD"/>
                </a:solidFill>
                <a:latin typeface="Comic Sans MS" panose="030F0702030302020204" pitchFamily="66" charset="0"/>
              </a:rPr>
            </a:br>
            <a:r>
              <a:rPr lang="uk-UA" b="1" dirty="0" smtClean="0">
                <a:solidFill>
                  <a:srgbClr val="5935DD"/>
                </a:solidFill>
                <a:latin typeface="Comic Sans MS" panose="030F0702030302020204" pitchFamily="66" charset="0"/>
              </a:rPr>
              <a:t>Знову приложи книгу і олівцем зроби помітки по ширині корінця книги, проведи лінії і виріж (див. малюнок). Залишається тільки загнути папір під обкладинку.</a:t>
            </a:r>
            <a:endParaRPr lang="ru-RU" b="1" dirty="0">
              <a:solidFill>
                <a:srgbClr val="5935DD"/>
              </a:solidFill>
              <a:latin typeface="Comic Sans MS" panose="030F0702030302020204" pitchFamily="66" charset="0"/>
            </a:endParaRPr>
          </a:p>
        </p:txBody>
      </p:sp>
    </p:spTree>
    <p:extLst>
      <p:ext uri="{BB962C8B-B14F-4D97-AF65-F5344CB8AC3E}">
        <p14:creationId xmlns:p14="http://schemas.microsoft.com/office/powerpoint/2010/main" val="244439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314"/>
                                        </p:tgtEl>
                                        <p:attrNameLst>
                                          <p:attrName>style.visibility</p:attrName>
                                        </p:attrNameLst>
                                      </p:cBhvr>
                                      <p:to>
                                        <p:strVal val="visible"/>
                                      </p:to>
                                    </p:set>
                                    <p:animEffect transition="in" filter="fade">
                                      <p:cBhvr>
                                        <p:cTn id="19" dur="1000"/>
                                        <p:tgtEl>
                                          <p:spTgt spid="13314"/>
                                        </p:tgtEl>
                                      </p:cBhvr>
                                    </p:animEffect>
                                    <p:anim calcmode="lin" valueType="num">
                                      <p:cBhvr>
                                        <p:cTn id="20" dur="1000" fill="hold"/>
                                        <p:tgtEl>
                                          <p:spTgt spid="13314"/>
                                        </p:tgtEl>
                                        <p:attrNameLst>
                                          <p:attrName>ppt_x</p:attrName>
                                        </p:attrNameLst>
                                      </p:cBhvr>
                                      <p:tavLst>
                                        <p:tav tm="0">
                                          <p:val>
                                            <p:strVal val="#ppt_x"/>
                                          </p:val>
                                        </p:tav>
                                        <p:tav tm="100000">
                                          <p:val>
                                            <p:strVal val="#ppt_x"/>
                                          </p:val>
                                        </p:tav>
                                      </p:tavLst>
                                    </p:anim>
                                    <p:anim calcmode="lin" valueType="num">
                                      <p:cBhvr>
                                        <p:cTn id="21"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3315"/>
                                        </p:tgtEl>
                                        <p:attrNameLst>
                                          <p:attrName>style.visibility</p:attrName>
                                        </p:attrNameLst>
                                      </p:cBhvr>
                                      <p:to>
                                        <p:strVal val="visible"/>
                                      </p:to>
                                    </p:set>
                                    <p:animEffect transition="in" filter="wipe(down)">
                                      <p:cBhvr>
                                        <p:cTn id="26" dur="500"/>
                                        <p:tgtEl>
                                          <p:spTgt spid="1331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Администратор\Рабочий стол\100284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4"/>
            <a:ext cx="9144002" cy="6862288"/>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Documents and Settings\Администратор\Рабочий стол\deti-21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063297"/>
            <a:ext cx="5904656" cy="4618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62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Администратор\Рабочий стол\100284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4"/>
            <a:ext cx="9144002" cy="68622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iles/images/bibliot_2010/bereji_knigu/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45" y="1196752"/>
            <a:ext cx="2091455" cy="264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432" y="1412776"/>
            <a:ext cx="4608512" cy="42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172944" y="1052736"/>
            <a:ext cx="4572000" cy="4154984"/>
          </a:xfrm>
          <a:prstGeom prst="rect">
            <a:avLst/>
          </a:prstGeom>
        </p:spPr>
        <p:txBody>
          <a:bodyPr>
            <a:spAutoFit/>
          </a:bodyPr>
          <a:lstStyle/>
          <a:p>
            <a:pPr algn="ctr"/>
            <a:r>
              <a:rPr lang="uk-UA" sz="2400" b="1" dirty="0" smtClean="0">
                <a:solidFill>
                  <a:srgbClr val="FF0066"/>
                </a:solidFill>
                <a:latin typeface="Comic Sans MS" panose="030F0702030302020204" pitchFamily="66" charset="0"/>
              </a:rPr>
              <a:t>Привіт, мій юний книголюб! Я радий нашій зустрічі. Сьогодні вона незвичайна: ми відправимося в гості до дивовижного лікаря, але не до простого, а книжкового - Лікаря </a:t>
            </a:r>
            <a:r>
              <a:rPr lang="uk-UA" sz="2400" b="1" dirty="0" err="1" smtClean="0">
                <a:solidFill>
                  <a:srgbClr val="FF0066"/>
                </a:solidFill>
                <a:latin typeface="Comic Sans MS" panose="030F0702030302020204" pitchFamily="66" charset="0"/>
              </a:rPr>
              <a:t>Нервисторінкина</a:t>
            </a:r>
            <a:r>
              <a:rPr lang="uk-UA" sz="2400" b="1" dirty="0" smtClean="0">
                <a:solidFill>
                  <a:srgbClr val="FF0066"/>
                </a:solidFill>
                <a:latin typeface="Comic Sans MS" panose="030F0702030302020204" pitchFamily="66" charset="0"/>
              </a:rPr>
              <a:t>, </a:t>
            </a:r>
            <a:r>
              <a:rPr lang="uk-UA" sz="2400" b="1" dirty="0" smtClean="0">
                <a:solidFill>
                  <a:srgbClr val="FF0066"/>
                </a:solidFill>
                <a:latin typeface="Comic Sans MS" panose="030F0702030302020204" pitchFamily="66" charset="0"/>
              </a:rPr>
              <a:t>який поділиться своїми секретами, як берегти і «лікувати» книгу.</a:t>
            </a:r>
            <a:endParaRPr lang="ru-RU" sz="2400" b="1" dirty="0">
              <a:solidFill>
                <a:srgbClr val="FF0066"/>
              </a:solidFill>
              <a:latin typeface="Comic Sans MS" panose="030F0702030302020204" pitchFamily="66" charset="0"/>
            </a:endParaRPr>
          </a:p>
        </p:txBody>
      </p:sp>
    </p:spTree>
    <p:extLst>
      <p:ext uri="{BB962C8B-B14F-4D97-AF65-F5344CB8AC3E}">
        <p14:creationId xmlns:p14="http://schemas.microsoft.com/office/powerpoint/2010/main" val="231623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Администратор\Рабочий стол\100284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4288"/>
            <a:ext cx="9144002" cy="686228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5"/>
          <p:cNvSpPr>
            <a:spLocks noGrp="1"/>
          </p:cNvSpPr>
          <p:nvPr>
            <p:ph type="title"/>
          </p:nvPr>
        </p:nvSpPr>
        <p:spPr>
          <a:xfrm>
            <a:off x="2627784" y="764704"/>
            <a:ext cx="5915000" cy="4824536"/>
          </a:xfrm>
        </p:spPr>
        <p:txBody>
          <a:bodyPr>
            <a:normAutofit fontScale="90000"/>
          </a:bodyPr>
          <a:lstStyle/>
          <a:p>
            <a:r>
              <a:rPr lang="uk-UA" sz="3200" b="1" dirty="0" smtClean="0">
                <a:solidFill>
                  <a:srgbClr val="800080"/>
                </a:solidFill>
                <a:latin typeface="Comic Sans MS" panose="030F0702030302020204" pitchFamily="66" charset="0"/>
              </a:rPr>
              <a:t>Лікар </a:t>
            </a:r>
            <a:r>
              <a:rPr lang="uk-UA" sz="3200" b="1" dirty="0" err="1" smtClean="0">
                <a:solidFill>
                  <a:srgbClr val="800080"/>
                </a:solidFill>
                <a:latin typeface="Comic Sans MS" panose="030F0702030302020204" pitchFamily="66" charset="0"/>
              </a:rPr>
              <a:t>Нервисторінкин</a:t>
            </a:r>
            <a:r>
              <a:rPr lang="uk-UA" sz="3200" b="1" dirty="0" smtClean="0">
                <a:solidFill>
                  <a:srgbClr val="800080"/>
                </a:solidFill>
                <a:latin typeface="Comic Sans MS" panose="030F0702030302020204" pitchFamily="66" charset="0"/>
              </a:rPr>
              <a:t/>
            </a:r>
            <a:br>
              <a:rPr lang="uk-UA" sz="3200" b="1" dirty="0" smtClean="0">
                <a:solidFill>
                  <a:srgbClr val="800080"/>
                </a:solidFill>
                <a:latin typeface="Comic Sans MS" panose="030F0702030302020204" pitchFamily="66" charset="0"/>
              </a:rPr>
            </a:br>
            <a:r>
              <a:rPr lang="uk-UA" sz="2200" b="1" dirty="0" smtClean="0">
                <a:solidFill>
                  <a:srgbClr val="FF0000"/>
                </a:solidFill>
                <a:latin typeface="Comic Sans MS" panose="030F0702030302020204" pitchFamily="66" charset="0"/>
              </a:rPr>
              <a:t>Здравствуйте! Спасибі, що прийшли до мене в гості. Давайте знайомитися. Я - лікар </a:t>
            </a:r>
            <a:r>
              <a:rPr lang="uk-UA" sz="2200" b="1" dirty="0" err="1" smtClean="0">
                <a:solidFill>
                  <a:srgbClr val="FF0000"/>
                </a:solidFill>
                <a:latin typeface="Comic Sans MS" panose="030F0702030302020204" pitchFamily="66" charset="0"/>
              </a:rPr>
              <a:t>Нервисторінкин</a:t>
            </a:r>
            <a:r>
              <a:rPr lang="uk-UA" sz="2200" b="1" dirty="0" smtClean="0">
                <a:solidFill>
                  <a:srgbClr val="FF0000"/>
                </a:solidFill>
                <a:latin typeface="Comic Sans MS" panose="030F0702030302020204" pitchFamily="66" charset="0"/>
              </a:rPr>
              <a:t>, Книжчин друг. Лікую не дітей, а книги. Так-так. Не дивуйтеся. Книги теж, на жаль, можуть захворіти. Правда, вони ніколи не скаржаться. Мої терплячі пацієнти не плачуть, не стогнуть, але вони страждають: якось непомітно починають бліднути, жовтіти, сохнути, розсипатися на листочки ... І ось тут на допомогу приходжу я. Але всі лікарі знають: будь-яку хворобу легше попередити, ніж вилікувати. Вам знадобляться поради мого помічника.</a:t>
            </a:r>
            <a:endParaRPr lang="ru-RU" sz="2200" b="1" dirty="0">
              <a:solidFill>
                <a:srgbClr val="FF0000"/>
              </a:solidFill>
              <a:latin typeface="Comic Sans MS" panose="030F0702030302020204" pitchFamily="66" charset="0"/>
            </a:endParaRPr>
          </a:p>
        </p:txBody>
      </p:sp>
      <p:pic>
        <p:nvPicPr>
          <p:cNvPr id="3074" name="Picture 2" descr="/Files/images/bibliot_2010/bereji_knigu/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238724"/>
            <a:ext cx="2149839"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36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Администратор\Рабочий стол\100284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4"/>
            <a:ext cx="9144002" cy="686228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iles/images/bibliot_2010/bereji_knigu/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84" y="2492896"/>
            <a:ext cx="1726660" cy="226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Заголовок 4"/>
          <p:cNvSpPr>
            <a:spLocks noGrp="1"/>
          </p:cNvSpPr>
          <p:nvPr>
            <p:ph type="ctrTitle"/>
          </p:nvPr>
        </p:nvSpPr>
        <p:spPr>
          <a:xfrm>
            <a:off x="899592" y="692696"/>
            <a:ext cx="7488832" cy="1470025"/>
          </a:xfrm>
        </p:spPr>
        <p:txBody>
          <a:bodyPr>
            <a:noAutofit/>
          </a:bodyPr>
          <a:lstStyle/>
          <a:p>
            <a:r>
              <a:rPr lang="uk-UA" sz="2800" b="1" dirty="0" smtClean="0">
                <a:solidFill>
                  <a:srgbClr val="800080"/>
                </a:solidFill>
                <a:latin typeface="Comic Sans MS" panose="030F0702030302020204" pitchFamily="66" charset="0"/>
              </a:rPr>
              <a:t>Асистент </a:t>
            </a:r>
            <a:r>
              <a:rPr lang="uk-UA" sz="2800" b="1" dirty="0" err="1" smtClean="0">
                <a:solidFill>
                  <a:srgbClr val="800080"/>
                </a:solidFill>
                <a:latin typeface="Comic Sans MS" panose="030F0702030302020204" pitchFamily="66" charset="0"/>
              </a:rPr>
              <a:t>Лікуйкнижкін</a:t>
            </a:r>
            <a:r>
              <a:rPr lang="uk-UA" sz="2800" b="1" dirty="0" smtClean="0">
                <a:solidFill>
                  <a:srgbClr val="800080"/>
                </a:solidFill>
                <a:latin typeface="Comic Sans MS" panose="030F0702030302020204" pitchFamily="66" charset="0"/>
              </a:rPr>
              <a:t>: </a:t>
            </a:r>
            <a:br>
              <a:rPr lang="uk-UA" sz="2800" b="1" dirty="0" smtClean="0">
                <a:solidFill>
                  <a:srgbClr val="800080"/>
                </a:solidFill>
                <a:latin typeface="Comic Sans MS" panose="030F0702030302020204" pitchFamily="66" charset="0"/>
              </a:rPr>
            </a:br>
            <a:r>
              <a:rPr lang="uk-UA" sz="2800" b="1" dirty="0" smtClean="0">
                <a:solidFill>
                  <a:srgbClr val="800080"/>
                </a:solidFill>
                <a:latin typeface="Comic Sans MS" panose="030F0702030302020204" pitchFamily="66" charset="0"/>
              </a:rPr>
              <a:t>Привіт! Хочу вас застерегти від деяких помилок:</a:t>
            </a:r>
            <a:endParaRPr lang="ru-RU" sz="2800" b="1" dirty="0">
              <a:solidFill>
                <a:srgbClr val="800080"/>
              </a:solidFill>
              <a:latin typeface="Comic Sans MS" panose="030F0702030302020204" pitchFamily="66" charset="0"/>
            </a:endParaRPr>
          </a:p>
        </p:txBody>
      </p:sp>
      <p:sp>
        <p:nvSpPr>
          <p:cNvPr id="6" name="Подзаголовок 5"/>
          <p:cNvSpPr>
            <a:spLocks noGrp="1"/>
          </p:cNvSpPr>
          <p:nvPr>
            <p:ph type="subTitle" idx="1"/>
          </p:nvPr>
        </p:nvSpPr>
        <p:spPr>
          <a:xfrm>
            <a:off x="2915816" y="2204864"/>
            <a:ext cx="5112568" cy="3384376"/>
          </a:xfrm>
        </p:spPr>
        <p:txBody>
          <a:bodyPr>
            <a:normAutofit fontScale="62500" lnSpcReduction="20000"/>
          </a:bodyPr>
          <a:lstStyle/>
          <a:p>
            <a:pPr algn="l">
              <a:lnSpc>
                <a:spcPct val="120000"/>
              </a:lnSpc>
              <a:spcBef>
                <a:spcPts val="0"/>
              </a:spcBef>
            </a:pPr>
            <a:r>
              <a:rPr lang="uk-UA" b="1" dirty="0" smtClean="0">
                <a:latin typeface="Comic Sans MS" panose="030F0702030302020204" pitchFamily="66" charset="0"/>
              </a:rPr>
              <a:t>                       </a:t>
            </a:r>
            <a:r>
              <a:rPr lang="uk-UA" b="1" dirty="0" smtClean="0">
                <a:solidFill>
                  <a:srgbClr val="FF0000"/>
                </a:solidFill>
                <a:latin typeface="Comic Sans MS" panose="030F0702030302020204" pitchFamily="66" charset="0"/>
              </a:rPr>
              <a:t>НЕ МОЖНА !!! </a:t>
            </a:r>
            <a:endParaRPr lang="uk-UA" b="1" dirty="0">
              <a:solidFill>
                <a:srgbClr val="FF0000"/>
              </a:solidFill>
              <a:latin typeface="Comic Sans MS" panose="030F0702030302020204" pitchFamily="66" charset="0"/>
            </a:endParaRPr>
          </a:p>
          <a:p>
            <a:pPr marL="457200" indent="-457200" algn="l">
              <a:lnSpc>
                <a:spcPct val="120000"/>
              </a:lnSpc>
              <a:spcBef>
                <a:spcPts val="0"/>
              </a:spcBef>
              <a:buFont typeface="Wingdings" panose="05000000000000000000" pitchFamily="2" charset="2"/>
              <a:buChar char="Ø"/>
            </a:pPr>
            <a:r>
              <a:rPr lang="uk-UA" b="1" dirty="0" smtClean="0">
                <a:solidFill>
                  <a:srgbClr val="5935DD"/>
                </a:solidFill>
                <a:latin typeface="Comic Sans MS" panose="030F0702030302020204" pitchFamily="66" charset="0"/>
              </a:rPr>
              <a:t>перегинати книги </a:t>
            </a:r>
            <a:endParaRPr lang="uk-UA" b="1" dirty="0">
              <a:solidFill>
                <a:srgbClr val="5935DD"/>
              </a:solidFill>
              <a:latin typeface="Comic Sans MS" panose="030F0702030302020204" pitchFamily="66" charset="0"/>
            </a:endParaRPr>
          </a:p>
          <a:p>
            <a:pPr marL="457200" indent="-457200" algn="l">
              <a:lnSpc>
                <a:spcPct val="120000"/>
              </a:lnSpc>
              <a:spcBef>
                <a:spcPts val="0"/>
              </a:spcBef>
              <a:buFont typeface="Wingdings" panose="05000000000000000000" pitchFamily="2" charset="2"/>
              <a:buChar char="Ø"/>
            </a:pPr>
            <a:r>
              <a:rPr lang="uk-UA" b="1" dirty="0" smtClean="0">
                <a:solidFill>
                  <a:srgbClr val="5935DD"/>
                </a:solidFill>
                <a:latin typeface="Comic Sans MS" panose="030F0702030302020204" pitchFamily="66" charset="0"/>
              </a:rPr>
              <a:t> класти в книги олівці, зошити </a:t>
            </a:r>
            <a:endParaRPr lang="uk-UA" b="1" dirty="0">
              <a:solidFill>
                <a:srgbClr val="5935DD"/>
              </a:solidFill>
              <a:latin typeface="Comic Sans MS" panose="030F0702030302020204" pitchFamily="66" charset="0"/>
            </a:endParaRPr>
          </a:p>
          <a:p>
            <a:pPr marL="457200" indent="-457200" algn="l">
              <a:lnSpc>
                <a:spcPct val="120000"/>
              </a:lnSpc>
              <a:spcBef>
                <a:spcPts val="0"/>
              </a:spcBef>
              <a:buFont typeface="Wingdings" panose="05000000000000000000" pitchFamily="2" charset="2"/>
              <a:buChar char="Ø"/>
            </a:pPr>
            <a:r>
              <a:rPr lang="uk-UA" b="1" dirty="0" smtClean="0">
                <a:solidFill>
                  <a:srgbClr val="5935DD"/>
                </a:solidFill>
                <a:latin typeface="Comic Sans MS" panose="030F0702030302020204" pitchFamily="66" charset="0"/>
              </a:rPr>
              <a:t>писати і малювати на сторінках</a:t>
            </a:r>
          </a:p>
          <a:p>
            <a:pPr marL="457200" indent="-457200" algn="l">
              <a:lnSpc>
                <a:spcPct val="120000"/>
              </a:lnSpc>
              <a:spcBef>
                <a:spcPts val="0"/>
              </a:spcBef>
              <a:buFont typeface="Wingdings" panose="05000000000000000000" pitchFamily="2" charset="2"/>
              <a:buChar char="Ø"/>
            </a:pPr>
            <a:r>
              <a:rPr lang="uk-UA" b="1" dirty="0" smtClean="0">
                <a:solidFill>
                  <a:srgbClr val="5935DD"/>
                </a:solidFill>
                <a:latin typeface="Comic Sans MS" panose="030F0702030302020204" pitchFamily="66" charset="0"/>
              </a:rPr>
              <a:t> читати книги під час їжі </a:t>
            </a:r>
            <a:endParaRPr lang="uk-UA" b="1" dirty="0">
              <a:solidFill>
                <a:srgbClr val="5935DD"/>
              </a:solidFill>
              <a:latin typeface="Comic Sans MS" panose="030F0702030302020204" pitchFamily="66" charset="0"/>
            </a:endParaRPr>
          </a:p>
          <a:p>
            <a:pPr marL="457200" indent="-457200" algn="l">
              <a:lnSpc>
                <a:spcPct val="120000"/>
              </a:lnSpc>
              <a:spcBef>
                <a:spcPts val="0"/>
              </a:spcBef>
              <a:buFont typeface="Wingdings" panose="05000000000000000000" pitchFamily="2" charset="2"/>
              <a:buChar char="Ø"/>
            </a:pPr>
            <a:r>
              <a:rPr lang="uk-UA" b="1" dirty="0" smtClean="0">
                <a:solidFill>
                  <a:srgbClr val="5935DD"/>
                </a:solidFill>
                <a:latin typeface="Comic Sans MS" panose="030F0702030302020204" pitchFamily="66" charset="0"/>
              </a:rPr>
              <a:t>брати книги брудними руками</a:t>
            </a:r>
          </a:p>
          <a:p>
            <a:pPr marL="457200" indent="-457200" algn="l">
              <a:lnSpc>
                <a:spcPct val="120000"/>
              </a:lnSpc>
              <a:spcBef>
                <a:spcPts val="0"/>
              </a:spcBef>
              <a:buFont typeface="Wingdings" panose="05000000000000000000" pitchFamily="2" charset="2"/>
              <a:buChar char="Ø"/>
            </a:pPr>
            <a:r>
              <a:rPr lang="uk-UA" b="1" dirty="0" smtClean="0">
                <a:solidFill>
                  <a:srgbClr val="5935DD"/>
                </a:solidFill>
                <a:latin typeface="Comic Sans MS" panose="030F0702030302020204" pitchFamily="66" charset="0"/>
              </a:rPr>
              <a:t> згинати сторінки </a:t>
            </a:r>
            <a:endParaRPr lang="uk-UA" b="1" dirty="0">
              <a:solidFill>
                <a:srgbClr val="5935DD"/>
              </a:solidFill>
              <a:latin typeface="Comic Sans MS" panose="030F0702030302020204" pitchFamily="66" charset="0"/>
            </a:endParaRPr>
          </a:p>
          <a:p>
            <a:pPr marL="457200" indent="-457200" algn="l">
              <a:lnSpc>
                <a:spcPct val="120000"/>
              </a:lnSpc>
              <a:spcBef>
                <a:spcPts val="0"/>
              </a:spcBef>
              <a:buFont typeface="Wingdings" panose="05000000000000000000" pitchFamily="2" charset="2"/>
              <a:buChar char="Ø"/>
            </a:pPr>
            <a:r>
              <a:rPr lang="uk-UA" b="1" dirty="0" smtClean="0">
                <a:solidFill>
                  <a:srgbClr val="5935DD"/>
                </a:solidFill>
                <a:latin typeface="Comic Sans MS" panose="030F0702030302020204" pitchFamily="66" charset="0"/>
              </a:rPr>
              <a:t>залишати книги на сонці </a:t>
            </a:r>
            <a:endParaRPr lang="uk-UA" b="1" dirty="0">
              <a:solidFill>
                <a:srgbClr val="5935DD"/>
              </a:solidFill>
              <a:latin typeface="Comic Sans MS" panose="030F0702030302020204" pitchFamily="66" charset="0"/>
            </a:endParaRPr>
          </a:p>
          <a:p>
            <a:pPr marL="457200" indent="-457200" algn="l">
              <a:lnSpc>
                <a:spcPct val="120000"/>
              </a:lnSpc>
              <a:spcBef>
                <a:spcPts val="0"/>
              </a:spcBef>
              <a:buFont typeface="Wingdings" panose="05000000000000000000" pitchFamily="2" charset="2"/>
              <a:buChar char="Ø"/>
            </a:pPr>
            <a:r>
              <a:rPr lang="uk-UA" b="1" dirty="0" smtClean="0">
                <a:solidFill>
                  <a:srgbClr val="5935DD"/>
                </a:solidFill>
                <a:latin typeface="Comic Sans MS" panose="030F0702030302020204" pitchFamily="66" charset="0"/>
              </a:rPr>
              <a:t> вирізати картинки</a:t>
            </a:r>
            <a:endParaRPr lang="ru-RU" b="1" dirty="0">
              <a:solidFill>
                <a:srgbClr val="5935DD"/>
              </a:solidFill>
              <a:latin typeface="Comic Sans MS" panose="030F0702030302020204" pitchFamily="66" charset="0"/>
            </a:endParaRPr>
          </a:p>
        </p:txBody>
      </p:sp>
    </p:spTree>
    <p:extLst>
      <p:ext uri="{BB962C8B-B14F-4D97-AF65-F5344CB8AC3E}">
        <p14:creationId xmlns:p14="http://schemas.microsoft.com/office/powerpoint/2010/main" val="273011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circle(in)">
                                      <p:cBhvr>
                                        <p:cTn id="19" dur="2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circle(in)">
                                      <p:cBhvr>
                                        <p:cTn id="24" dur="20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circle(in)">
                                      <p:cBhvr>
                                        <p:cTn id="29" dur="20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circle(in)">
                                      <p:cBhvr>
                                        <p:cTn id="34" dur="20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circle(in)">
                                      <p:cBhvr>
                                        <p:cTn id="39" dur="2000"/>
                                        <p:tgtEl>
                                          <p:spTgt spid="6">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Effect transition="in" filter="circle(in)">
                                      <p:cBhvr>
                                        <p:cTn id="44" dur="2000"/>
                                        <p:tgtEl>
                                          <p:spTgt spid="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circle(in)">
                                      <p:cBhvr>
                                        <p:cTn id="49" dur="2000"/>
                                        <p:tgtEl>
                                          <p:spTgt spid="6">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6">
                                            <p:txEl>
                                              <p:pRg st="7" end="7"/>
                                            </p:txEl>
                                          </p:spTgt>
                                        </p:tgtEl>
                                        <p:attrNameLst>
                                          <p:attrName>style.visibility</p:attrName>
                                        </p:attrNameLst>
                                      </p:cBhvr>
                                      <p:to>
                                        <p:strVal val="visible"/>
                                      </p:to>
                                    </p:set>
                                    <p:animEffect transition="in" filter="circle(in)">
                                      <p:cBhvr>
                                        <p:cTn id="54" dur="2000"/>
                                        <p:tgtEl>
                                          <p:spTgt spid="6">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6">
                                            <p:txEl>
                                              <p:pRg st="8" end="8"/>
                                            </p:txEl>
                                          </p:spTgt>
                                        </p:tgtEl>
                                        <p:attrNameLst>
                                          <p:attrName>style.visibility</p:attrName>
                                        </p:attrNameLst>
                                      </p:cBhvr>
                                      <p:to>
                                        <p:strVal val="visible"/>
                                      </p:to>
                                    </p:set>
                                    <p:animEffect transition="in" filter="circle(in)">
                                      <p:cBhvr>
                                        <p:cTn id="59"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Администратор\Рабочий стол\100284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2" cy="686228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132857"/>
            <a:ext cx="1884706"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6"/>
          <p:cNvSpPr>
            <a:spLocks noGrp="1"/>
          </p:cNvSpPr>
          <p:nvPr>
            <p:ph type="ctrTitle"/>
          </p:nvPr>
        </p:nvSpPr>
        <p:spPr>
          <a:xfrm>
            <a:off x="2352250" y="548680"/>
            <a:ext cx="6180190" cy="2882464"/>
          </a:xfrm>
        </p:spPr>
        <p:txBody>
          <a:bodyPr>
            <a:normAutofit fontScale="90000"/>
          </a:bodyPr>
          <a:lstStyle/>
          <a:p>
            <a:pPr algn="l"/>
            <a:r>
              <a:rPr lang="ru-RU" dirty="0" smtClean="0">
                <a:effectLst/>
              </a:rPr>
              <a:t/>
            </a:r>
            <a:br>
              <a:rPr lang="ru-RU" dirty="0" smtClean="0">
                <a:effectLst/>
              </a:rPr>
            </a:br>
            <a:r>
              <a:rPr lang="ru-RU" dirty="0" smtClean="0">
                <a:effectLst/>
              </a:rPr>
              <a:t>         </a:t>
            </a:r>
            <a:r>
              <a:rPr lang="ru-RU" sz="3100" b="1" dirty="0" err="1" smtClean="0">
                <a:solidFill>
                  <a:srgbClr val="800080"/>
                </a:solidFill>
                <a:effectLst/>
                <a:latin typeface="Comic Sans MS" panose="030F0702030302020204" pitchFamily="66" charset="0"/>
              </a:rPr>
              <a:t>Лікар</a:t>
            </a:r>
            <a:r>
              <a:rPr lang="ru-RU" sz="3100" b="1" dirty="0" smtClean="0">
                <a:solidFill>
                  <a:srgbClr val="800080"/>
                </a:solidFill>
                <a:effectLst/>
                <a:latin typeface="Comic Sans MS" panose="030F0702030302020204" pitchFamily="66" charset="0"/>
              </a:rPr>
              <a:t> </a:t>
            </a:r>
            <a:r>
              <a:rPr lang="ru-RU" sz="3100" b="1" dirty="0" err="1" smtClean="0">
                <a:solidFill>
                  <a:srgbClr val="800080"/>
                </a:solidFill>
                <a:effectLst/>
                <a:latin typeface="Comic Sans MS" panose="030F0702030302020204" pitchFamily="66" charset="0"/>
              </a:rPr>
              <a:t>Нервисторінкин</a:t>
            </a:r>
            <a:r>
              <a:rPr lang="ru-RU" sz="3100" b="1" dirty="0" smtClean="0">
                <a:solidFill>
                  <a:srgbClr val="800080"/>
                </a:solidFill>
                <a:effectLst/>
                <a:latin typeface="Comic Sans MS" panose="030F0702030302020204" pitchFamily="66" charset="0"/>
              </a:rPr>
              <a:t>: </a:t>
            </a:r>
            <a:r>
              <a:rPr lang="ru-RU" sz="2000" dirty="0" smtClean="0">
                <a:effectLst/>
              </a:rPr>
              <a:t/>
            </a:r>
            <a:br>
              <a:rPr lang="ru-RU" sz="2000" dirty="0" smtClean="0">
                <a:effectLst/>
              </a:rPr>
            </a:br>
            <a:r>
              <a:rPr lang="ru-RU" sz="1800" b="1" dirty="0" smtClean="0">
                <a:solidFill>
                  <a:srgbClr val="5935DD"/>
                </a:solidFill>
                <a:effectLst/>
                <a:latin typeface="Comic Sans MS" panose="030F0702030302020204" pitchFamily="66" charset="0"/>
              </a:rPr>
              <a:t>Чистота - </a:t>
            </a:r>
            <a:r>
              <a:rPr lang="ru-RU" sz="1800" b="1" dirty="0" err="1" smtClean="0">
                <a:solidFill>
                  <a:srgbClr val="5935DD"/>
                </a:solidFill>
                <a:effectLst/>
                <a:latin typeface="Comic Sans MS" panose="030F0702030302020204" pitchFamily="66" charset="0"/>
              </a:rPr>
              <a:t>запорука</a:t>
            </a:r>
            <a:r>
              <a:rPr lang="ru-RU" sz="1800" b="1" dirty="0" smtClean="0">
                <a:solidFill>
                  <a:srgbClr val="5935DD"/>
                </a:solidFill>
                <a:effectLst/>
                <a:latin typeface="Comic Sans MS" panose="030F0702030302020204" pitchFamily="66" charset="0"/>
              </a:rPr>
              <a:t> </a:t>
            </a:r>
            <a:r>
              <a:rPr lang="ru-RU" sz="1800" b="1" dirty="0" err="1" smtClean="0">
                <a:solidFill>
                  <a:srgbClr val="5935DD"/>
                </a:solidFill>
                <a:effectLst/>
                <a:latin typeface="Comic Sans MS" panose="030F0702030302020204" pitchFamily="66" charset="0"/>
              </a:rPr>
              <a:t>здоров'я</a:t>
            </a:r>
            <a:r>
              <a:rPr lang="ru-RU" sz="1800" b="1" dirty="0" smtClean="0">
                <a:solidFill>
                  <a:srgbClr val="5935DD"/>
                </a:solidFill>
                <a:effectLst/>
                <a:latin typeface="Comic Sans MS" panose="030F0702030302020204" pitchFamily="66" charset="0"/>
              </a:rPr>
              <a:t>. </a:t>
            </a:r>
            <a:r>
              <a:rPr lang="ru-RU" sz="1800" b="1" dirty="0" err="1" smtClean="0">
                <a:solidFill>
                  <a:srgbClr val="5935DD"/>
                </a:solidFill>
                <a:effectLst/>
                <a:latin typeface="Comic Sans MS" panose="030F0702030302020204" pitchFamily="66" charset="0"/>
              </a:rPr>
              <a:t>Це</a:t>
            </a:r>
            <a:r>
              <a:rPr lang="ru-RU" sz="1800" b="1" dirty="0" smtClean="0">
                <a:solidFill>
                  <a:srgbClr val="5935DD"/>
                </a:solidFill>
                <a:effectLst/>
                <a:latin typeface="Comic Sans MS" panose="030F0702030302020204" pitchFamily="66" charset="0"/>
              </a:rPr>
              <a:t> </a:t>
            </a:r>
            <a:r>
              <a:rPr lang="ru-RU" sz="1800" b="1" dirty="0" err="1" smtClean="0">
                <a:solidFill>
                  <a:srgbClr val="5935DD"/>
                </a:solidFill>
                <a:effectLst/>
                <a:latin typeface="Comic Sans MS" panose="030F0702030302020204" pitchFamily="66" charset="0"/>
              </a:rPr>
              <a:t>важливо</a:t>
            </a:r>
            <a:r>
              <a:rPr lang="ru-RU" sz="1800" b="1" dirty="0" smtClean="0">
                <a:solidFill>
                  <a:srgbClr val="5935DD"/>
                </a:solidFill>
                <a:effectLst/>
                <a:latin typeface="Comic Sans MS" panose="030F0702030302020204" pitchFamily="66" charset="0"/>
              </a:rPr>
              <a:t> не </a:t>
            </a:r>
            <a:r>
              <a:rPr lang="ru-RU" sz="1800" b="1" dirty="0" err="1" smtClean="0">
                <a:solidFill>
                  <a:srgbClr val="5935DD"/>
                </a:solidFill>
                <a:effectLst/>
                <a:latin typeface="Comic Sans MS" panose="030F0702030302020204" pitchFamily="66" charset="0"/>
              </a:rPr>
              <a:t>тільки</a:t>
            </a:r>
            <a:r>
              <a:rPr lang="ru-RU" sz="1800" b="1" dirty="0" smtClean="0">
                <a:solidFill>
                  <a:srgbClr val="5935DD"/>
                </a:solidFill>
                <a:effectLst/>
                <a:latin typeface="Comic Sans MS" panose="030F0702030302020204" pitchFamily="66" charset="0"/>
              </a:rPr>
              <a:t> для людей, а й для книг </a:t>
            </a:r>
            <a:r>
              <a:rPr lang="ru-RU" sz="1800" b="1" dirty="0" err="1" smtClean="0">
                <a:solidFill>
                  <a:srgbClr val="5935DD"/>
                </a:solidFill>
                <a:effectLst/>
                <a:latin typeface="Comic Sans MS" panose="030F0702030302020204" pitchFamily="66" charset="0"/>
              </a:rPr>
              <a:t>також</a:t>
            </a:r>
            <a:r>
              <a:rPr lang="ru-RU" sz="1800" b="1" dirty="0" smtClean="0">
                <a:solidFill>
                  <a:srgbClr val="5935DD"/>
                </a:solidFill>
                <a:effectLst/>
                <a:latin typeface="Comic Sans MS" panose="030F0702030302020204" pitchFamily="66" charset="0"/>
              </a:rPr>
              <a:t>. Знайте: </a:t>
            </a:r>
            <a:br>
              <a:rPr lang="ru-RU" sz="1800" b="1" dirty="0" smtClean="0">
                <a:solidFill>
                  <a:srgbClr val="5935DD"/>
                </a:solidFill>
                <a:effectLst/>
                <a:latin typeface="Comic Sans MS" panose="030F0702030302020204" pitchFamily="66" charset="0"/>
              </a:rPr>
            </a:br>
            <a:r>
              <a:rPr lang="ru-RU" sz="1800" b="1" dirty="0" smtClean="0">
                <a:solidFill>
                  <a:srgbClr val="5935DD"/>
                </a:solidFill>
                <a:effectLst/>
                <a:latin typeface="Comic Sans MS" panose="030F0702030302020204" pitchFamily="66" charset="0"/>
              </a:rPr>
              <a:t>• </a:t>
            </a:r>
            <a:r>
              <a:rPr lang="ru-RU" sz="1800" b="1" dirty="0" err="1" smtClean="0">
                <a:solidFill>
                  <a:srgbClr val="5935DD"/>
                </a:solidFill>
                <a:effectLst/>
                <a:latin typeface="Comic Sans MS" panose="030F0702030302020204" pitchFamily="66" charset="0"/>
              </a:rPr>
              <a:t>Занадто</a:t>
            </a:r>
            <a:r>
              <a:rPr lang="ru-RU" sz="1800" b="1" dirty="0" smtClean="0">
                <a:solidFill>
                  <a:srgbClr val="5935DD"/>
                </a:solidFill>
                <a:effectLst/>
                <a:latin typeface="Comic Sans MS" panose="030F0702030302020204" pitchFamily="66" charset="0"/>
              </a:rPr>
              <a:t> жарке </a:t>
            </a:r>
            <a:r>
              <a:rPr lang="ru-RU" sz="1800" b="1" dirty="0" err="1" smtClean="0">
                <a:solidFill>
                  <a:srgbClr val="5935DD"/>
                </a:solidFill>
                <a:effectLst/>
                <a:latin typeface="Comic Sans MS" panose="030F0702030302020204" pitchFamily="66" charset="0"/>
              </a:rPr>
              <a:t>або</a:t>
            </a:r>
            <a:r>
              <a:rPr lang="ru-RU" sz="1800" b="1" dirty="0" smtClean="0">
                <a:solidFill>
                  <a:srgbClr val="5935DD"/>
                </a:solidFill>
                <a:effectLst/>
                <a:latin typeface="Comic Sans MS" panose="030F0702030302020204" pitchFamily="66" charset="0"/>
              </a:rPr>
              <a:t> </a:t>
            </a:r>
            <a:r>
              <a:rPr lang="ru-RU" sz="1800" b="1" dirty="0" err="1" smtClean="0">
                <a:solidFill>
                  <a:srgbClr val="5935DD"/>
                </a:solidFill>
                <a:effectLst/>
                <a:latin typeface="Comic Sans MS" panose="030F0702030302020204" pitchFamily="66" charset="0"/>
              </a:rPr>
              <a:t>занадто</a:t>
            </a:r>
            <a:r>
              <a:rPr lang="ru-RU" sz="1800" b="1" dirty="0" smtClean="0">
                <a:solidFill>
                  <a:srgbClr val="5935DD"/>
                </a:solidFill>
                <a:effectLst/>
                <a:latin typeface="Comic Sans MS" panose="030F0702030302020204" pitchFamily="66" charset="0"/>
              </a:rPr>
              <a:t> </a:t>
            </a:r>
            <a:r>
              <a:rPr lang="ru-RU" sz="1800" b="1" dirty="0" err="1" smtClean="0">
                <a:solidFill>
                  <a:srgbClr val="5935DD"/>
                </a:solidFill>
                <a:effectLst/>
                <a:latin typeface="Comic Sans MS" panose="030F0702030302020204" pitchFamily="66" charset="0"/>
              </a:rPr>
              <a:t>холодне</a:t>
            </a:r>
            <a:r>
              <a:rPr lang="ru-RU" sz="1800" b="1" dirty="0" smtClean="0">
                <a:solidFill>
                  <a:srgbClr val="5935DD"/>
                </a:solidFill>
                <a:effectLst/>
                <a:latin typeface="Comic Sans MS" panose="030F0702030302020204" pitchFamily="66" charset="0"/>
              </a:rPr>
              <a:t> </a:t>
            </a:r>
            <a:r>
              <a:rPr lang="ru-RU" sz="1800" b="1" dirty="0" err="1" smtClean="0">
                <a:solidFill>
                  <a:srgbClr val="5935DD"/>
                </a:solidFill>
                <a:effectLst/>
                <a:latin typeface="Comic Sans MS" panose="030F0702030302020204" pitchFamily="66" charset="0"/>
              </a:rPr>
              <a:t>повітря</a:t>
            </a:r>
            <a:r>
              <a:rPr lang="ru-RU" sz="1800" b="1" dirty="0" smtClean="0">
                <a:solidFill>
                  <a:srgbClr val="5935DD"/>
                </a:solidFill>
                <a:effectLst/>
                <a:latin typeface="Comic Sans MS" panose="030F0702030302020204" pitchFamily="66" charset="0"/>
              </a:rPr>
              <a:t> погано </a:t>
            </a:r>
            <a:r>
              <a:rPr lang="ru-RU" sz="1800" b="1" dirty="0" err="1" smtClean="0">
                <a:solidFill>
                  <a:srgbClr val="5935DD"/>
                </a:solidFill>
                <a:effectLst/>
                <a:latin typeface="Comic Sans MS" panose="030F0702030302020204" pitchFamily="66" charset="0"/>
              </a:rPr>
              <a:t>діє</a:t>
            </a:r>
            <a:r>
              <a:rPr lang="ru-RU" sz="1800" b="1" dirty="0" smtClean="0">
                <a:solidFill>
                  <a:srgbClr val="5935DD"/>
                </a:solidFill>
                <a:effectLst/>
                <a:latin typeface="Comic Sans MS" panose="030F0702030302020204" pitchFamily="66" charset="0"/>
              </a:rPr>
              <a:t> на книги: </a:t>
            </a:r>
            <a:r>
              <a:rPr lang="ru-RU" sz="1800" b="1" dirty="0" err="1" smtClean="0">
                <a:solidFill>
                  <a:srgbClr val="5935DD"/>
                </a:solidFill>
                <a:effectLst/>
                <a:latin typeface="Comic Sans MS" panose="030F0702030302020204" pitchFamily="66" charset="0"/>
              </a:rPr>
              <a:t>від</a:t>
            </a:r>
            <a:r>
              <a:rPr lang="ru-RU" sz="1800" b="1" dirty="0" smtClean="0">
                <a:solidFill>
                  <a:srgbClr val="5935DD"/>
                </a:solidFill>
                <a:effectLst/>
                <a:latin typeface="Comic Sans MS" panose="030F0702030302020204" pitchFamily="66" charset="0"/>
              </a:rPr>
              <a:t> спеки вони </a:t>
            </a:r>
            <a:r>
              <a:rPr lang="ru-RU" sz="1800" b="1" dirty="0" err="1" smtClean="0">
                <a:solidFill>
                  <a:srgbClr val="5935DD"/>
                </a:solidFill>
                <a:effectLst/>
                <a:latin typeface="Comic Sans MS" panose="030F0702030302020204" pitchFamily="66" charset="0"/>
              </a:rPr>
              <a:t>швидше</a:t>
            </a:r>
            <a:r>
              <a:rPr lang="ru-RU" sz="1800" b="1" dirty="0" smtClean="0">
                <a:solidFill>
                  <a:srgbClr val="5935DD"/>
                </a:solidFill>
                <a:effectLst/>
                <a:latin typeface="Comic Sans MS" panose="030F0702030302020204" pitchFamily="66" charset="0"/>
              </a:rPr>
              <a:t> </a:t>
            </a:r>
            <a:r>
              <a:rPr lang="ru-RU" sz="1800" b="1" dirty="0" err="1" smtClean="0">
                <a:solidFill>
                  <a:srgbClr val="5935DD"/>
                </a:solidFill>
                <a:effectLst/>
                <a:latin typeface="Comic Sans MS" panose="030F0702030302020204" pitchFamily="66" charset="0"/>
              </a:rPr>
              <a:t>старіють</a:t>
            </a:r>
            <a:r>
              <a:rPr lang="ru-RU" sz="1800" b="1" dirty="0" smtClean="0">
                <a:solidFill>
                  <a:srgbClr val="5935DD"/>
                </a:solidFill>
                <a:effectLst/>
                <a:latin typeface="Comic Sans MS" panose="030F0702030302020204" pitchFamily="66" charset="0"/>
              </a:rPr>
              <a:t>, а </a:t>
            </a:r>
            <a:r>
              <a:rPr lang="ru-RU" sz="1800" b="1" dirty="0" err="1" smtClean="0">
                <a:solidFill>
                  <a:srgbClr val="5935DD"/>
                </a:solidFill>
                <a:effectLst/>
                <a:latin typeface="Comic Sans MS" panose="030F0702030302020204" pitchFamily="66" charset="0"/>
              </a:rPr>
              <a:t>від</a:t>
            </a:r>
            <a:r>
              <a:rPr lang="ru-RU" sz="1800" b="1" dirty="0" smtClean="0">
                <a:solidFill>
                  <a:srgbClr val="5935DD"/>
                </a:solidFill>
                <a:effectLst/>
                <a:latin typeface="Comic Sans MS" panose="030F0702030302020204" pitchFamily="66" charset="0"/>
              </a:rPr>
              <a:t> холоду - </a:t>
            </a:r>
            <a:r>
              <a:rPr lang="ru-RU" sz="1800" b="1" dirty="0" err="1" smtClean="0">
                <a:solidFill>
                  <a:srgbClr val="5935DD"/>
                </a:solidFill>
                <a:effectLst/>
                <a:latin typeface="Comic Sans MS" panose="030F0702030302020204" pitchFamily="66" charset="0"/>
              </a:rPr>
              <a:t>псуються</a:t>
            </a:r>
            <a:r>
              <a:rPr lang="ru-RU" sz="1800" b="1" dirty="0" smtClean="0">
                <a:solidFill>
                  <a:srgbClr val="5935DD"/>
                </a:solidFill>
                <a:effectLst/>
                <a:latin typeface="Comic Sans MS" panose="030F0702030302020204" pitchFamily="66" charset="0"/>
              </a:rPr>
              <a:t>. </a:t>
            </a:r>
            <a:r>
              <a:rPr lang="ru-RU" sz="1800" b="1" dirty="0" err="1" smtClean="0">
                <a:solidFill>
                  <a:srgbClr val="5935DD"/>
                </a:solidFill>
                <a:effectLst/>
                <a:latin typeface="Comic Sans MS" panose="030F0702030302020204" pitchFamily="66" charset="0"/>
              </a:rPr>
              <a:t>Запам'ятайте</a:t>
            </a:r>
            <a:r>
              <a:rPr lang="ru-RU" sz="1800" b="1" dirty="0" smtClean="0">
                <a:solidFill>
                  <a:srgbClr val="5935DD"/>
                </a:solidFill>
                <a:effectLst/>
                <a:latin typeface="Comic Sans MS" panose="030F0702030302020204" pitchFamily="66" charset="0"/>
              </a:rPr>
              <a:t>: </a:t>
            </a:r>
            <a:r>
              <a:rPr lang="ru-RU" sz="1800" b="1" dirty="0" err="1" smtClean="0">
                <a:solidFill>
                  <a:srgbClr val="5935DD"/>
                </a:solidFill>
                <a:effectLst/>
                <a:latin typeface="Comic Sans MS" panose="030F0702030302020204" pitchFamily="66" charset="0"/>
              </a:rPr>
              <a:t>всім</a:t>
            </a:r>
            <a:r>
              <a:rPr lang="ru-RU" sz="1800" b="1" dirty="0" smtClean="0">
                <a:solidFill>
                  <a:srgbClr val="5935DD"/>
                </a:solidFill>
                <a:effectLst/>
                <a:latin typeface="Comic Sans MS" panose="030F0702030302020204" pitchFamily="66" charset="0"/>
              </a:rPr>
              <a:t> книгам </a:t>
            </a:r>
            <a:r>
              <a:rPr lang="ru-RU" sz="1800" b="1" dirty="0" err="1" smtClean="0">
                <a:solidFill>
                  <a:srgbClr val="5935DD"/>
                </a:solidFill>
                <a:effectLst/>
                <a:latin typeface="Comic Sans MS" panose="030F0702030302020204" pitchFamily="66" charset="0"/>
              </a:rPr>
              <a:t>потрібне</a:t>
            </a:r>
            <a:r>
              <a:rPr lang="ru-RU" sz="1800" b="1" dirty="0" smtClean="0">
                <a:solidFill>
                  <a:srgbClr val="5935DD"/>
                </a:solidFill>
                <a:effectLst/>
                <a:latin typeface="Comic Sans MS" panose="030F0702030302020204" pitchFamily="66" charset="0"/>
              </a:rPr>
              <a:t> </a:t>
            </a:r>
            <a:r>
              <a:rPr lang="ru-RU" sz="1800" b="1" dirty="0" err="1" smtClean="0">
                <a:solidFill>
                  <a:srgbClr val="5935DD"/>
                </a:solidFill>
                <a:effectLst/>
                <a:latin typeface="Comic Sans MS" panose="030F0702030302020204" pitchFamily="66" charset="0"/>
              </a:rPr>
              <a:t>чисте</a:t>
            </a:r>
            <a:r>
              <a:rPr lang="ru-RU" sz="1800" b="1" dirty="0" smtClean="0">
                <a:solidFill>
                  <a:srgbClr val="5935DD"/>
                </a:solidFill>
                <a:effectLst/>
                <a:latin typeface="Comic Sans MS" panose="030F0702030302020204" pitchFamily="66" charset="0"/>
              </a:rPr>
              <a:t>  </a:t>
            </a:r>
            <a:r>
              <a:rPr lang="ru-RU" sz="1800" b="1" dirty="0" err="1" smtClean="0">
                <a:solidFill>
                  <a:srgbClr val="5935DD"/>
                </a:solidFill>
                <a:effectLst/>
                <a:latin typeface="Comic Sans MS" panose="030F0702030302020204" pitchFamily="66" charset="0"/>
              </a:rPr>
              <a:t>кімнатне</a:t>
            </a:r>
            <a:r>
              <a:rPr lang="ru-RU" sz="1800" b="1" dirty="0" smtClean="0">
                <a:solidFill>
                  <a:srgbClr val="5935DD"/>
                </a:solidFill>
                <a:effectLst/>
                <a:latin typeface="Comic Sans MS" panose="030F0702030302020204" pitchFamily="66" charset="0"/>
              </a:rPr>
              <a:t> </a:t>
            </a:r>
            <a:r>
              <a:rPr lang="ru-RU" sz="1800" b="1" dirty="0" err="1" smtClean="0">
                <a:solidFill>
                  <a:srgbClr val="5935DD"/>
                </a:solidFill>
                <a:effectLst/>
                <a:latin typeface="Comic Sans MS" panose="030F0702030302020204" pitchFamily="66" charset="0"/>
              </a:rPr>
              <a:t>повітря</a:t>
            </a:r>
            <a:r>
              <a:rPr lang="ru-RU" sz="1800" b="1" dirty="0" smtClean="0">
                <a:solidFill>
                  <a:srgbClr val="5935DD"/>
                </a:solidFill>
                <a:effectLst/>
                <a:latin typeface="Comic Sans MS" panose="030F0702030302020204" pitchFamily="66" charset="0"/>
              </a:rPr>
              <a:t> з температурою 18-20 </a:t>
            </a:r>
            <a:r>
              <a:rPr lang="ru-RU" sz="1800" b="1" dirty="0" err="1" smtClean="0">
                <a:solidFill>
                  <a:srgbClr val="5935DD"/>
                </a:solidFill>
                <a:effectLst/>
                <a:latin typeface="Comic Sans MS" panose="030F0702030302020204" pitchFamily="66" charset="0"/>
              </a:rPr>
              <a:t>градусів</a:t>
            </a:r>
            <a:r>
              <a:rPr lang="ru-RU" sz="1800" b="1" dirty="0" smtClean="0">
                <a:solidFill>
                  <a:srgbClr val="5935DD"/>
                </a:solidFill>
                <a:effectLst/>
                <a:latin typeface="Comic Sans MS" panose="030F0702030302020204" pitchFamily="66" charset="0"/>
              </a:rPr>
              <a:t> при </a:t>
            </a:r>
            <a:r>
              <a:rPr lang="ru-RU" sz="1800" b="1" dirty="0" err="1" smtClean="0">
                <a:solidFill>
                  <a:srgbClr val="5935DD"/>
                </a:solidFill>
                <a:effectLst/>
                <a:latin typeface="Comic Sans MS" panose="030F0702030302020204" pitchFamily="66" charset="0"/>
              </a:rPr>
              <a:t>вологості</a:t>
            </a:r>
            <a:r>
              <a:rPr lang="ru-RU" sz="1800" b="1" dirty="0" smtClean="0">
                <a:solidFill>
                  <a:srgbClr val="5935DD"/>
                </a:solidFill>
                <a:effectLst/>
                <a:latin typeface="Comic Sans MS" panose="030F0702030302020204" pitchFamily="66" charset="0"/>
              </a:rPr>
              <a:t> 50-60%.</a:t>
            </a:r>
            <a:r>
              <a:rPr lang="ru-RU" dirty="0" smtClean="0">
                <a:solidFill>
                  <a:srgbClr val="5935DD"/>
                </a:solidFill>
                <a:effectLst/>
              </a:rPr>
              <a:t/>
            </a:r>
            <a:br>
              <a:rPr lang="ru-RU" dirty="0" smtClean="0">
                <a:solidFill>
                  <a:srgbClr val="5935DD"/>
                </a:solidFill>
                <a:effectLst/>
              </a:rPr>
            </a:br>
            <a:endParaRPr lang="ru-RU" dirty="0">
              <a:solidFill>
                <a:srgbClr val="5935DD"/>
              </a:solidFill>
            </a:endParaRPr>
          </a:p>
        </p:txBody>
      </p:sp>
      <p:sp>
        <p:nvSpPr>
          <p:cNvPr id="8" name="Подзаголовок 7"/>
          <p:cNvSpPr>
            <a:spLocks noGrp="1"/>
          </p:cNvSpPr>
          <p:nvPr>
            <p:ph type="subTitle" idx="1"/>
          </p:nvPr>
        </p:nvSpPr>
        <p:spPr>
          <a:xfrm>
            <a:off x="2352250" y="3176973"/>
            <a:ext cx="5892158" cy="2412267"/>
          </a:xfrm>
        </p:spPr>
        <p:txBody>
          <a:bodyPr>
            <a:noAutofit/>
          </a:bodyPr>
          <a:lstStyle/>
          <a:p>
            <a:pPr algn="l">
              <a:lnSpc>
                <a:spcPct val="120000"/>
              </a:lnSpc>
              <a:spcBef>
                <a:spcPts val="0"/>
              </a:spcBef>
            </a:pPr>
            <a:r>
              <a:rPr lang="uk-UA" sz="1600" b="1" dirty="0" smtClean="0">
                <a:solidFill>
                  <a:srgbClr val="5935DD"/>
                </a:solidFill>
                <a:latin typeface="Comic Sans MS" panose="030F0702030302020204" pitchFamily="66" charset="0"/>
              </a:rPr>
              <a:t>• Головний ворог книг - пил. Через нього папір не може «дихати», починає сиріти і покривається пліснявою. Щоб цього не сталося, 2-3 рази на рік видаляйте пил з книг, частіше провітрюйте кімнату, але не влаштовуйте протягів - книги бояться їх. </a:t>
            </a:r>
            <a:br>
              <a:rPr lang="uk-UA" sz="1600" b="1" dirty="0" smtClean="0">
                <a:solidFill>
                  <a:srgbClr val="5935DD"/>
                </a:solidFill>
                <a:latin typeface="Comic Sans MS" panose="030F0702030302020204" pitchFamily="66" charset="0"/>
              </a:rPr>
            </a:br>
            <a:r>
              <a:rPr lang="uk-UA" sz="1600" b="1" dirty="0" smtClean="0">
                <a:solidFill>
                  <a:srgbClr val="5935DD"/>
                </a:solidFill>
                <a:latin typeface="Comic Sans MS" panose="030F0702030302020204" pitchFamily="66" charset="0"/>
              </a:rPr>
              <a:t>• Для книг небезпечне і пряме сонячне світло. Від нього сторінки стають ламкими, а </a:t>
            </a:r>
            <a:r>
              <a:rPr lang="uk-UA" sz="1600" b="1" dirty="0" smtClean="0">
                <a:solidFill>
                  <a:srgbClr val="5935DD"/>
                </a:solidFill>
                <a:latin typeface="Comic Sans MS" panose="030F0702030302020204" pitchFamily="66" charset="0"/>
              </a:rPr>
              <a:t>колір </a:t>
            </a:r>
            <a:r>
              <a:rPr lang="uk-UA" sz="1600" b="1" dirty="0" smtClean="0">
                <a:solidFill>
                  <a:srgbClr val="5935DD"/>
                </a:solidFill>
                <a:latin typeface="Comic Sans MS" panose="030F0702030302020204" pitchFamily="66" charset="0"/>
              </a:rPr>
              <a:t>обкладинки </a:t>
            </a:r>
            <a:r>
              <a:rPr lang="uk-UA" sz="1600" b="1" dirty="0" smtClean="0">
                <a:solidFill>
                  <a:srgbClr val="5935DD"/>
                </a:solidFill>
                <a:latin typeface="Comic Sans MS" panose="030F0702030302020204" pitchFamily="66" charset="0"/>
              </a:rPr>
              <a:t>вигорає. </a:t>
            </a:r>
            <a:r>
              <a:rPr lang="uk-UA" sz="1600" b="1" dirty="0" smtClean="0">
                <a:solidFill>
                  <a:srgbClr val="5935DD"/>
                </a:solidFill>
                <a:latin typeface="Comic Sans MS" panose="030F0702030302020204" pitchFamily="66" charset="0"/>
              </a:rPr>
              <a:t>Найкраще тримати книги за скляними дверцятами.</a:t>
            </a:r>
            <a:endParaRPr lang="ru-RU" sz="1600" b="1" dirty="0">
              <a:solidFill>
                <a:srgbClr val="5935DD"/>
              </a:solidFill>
              <a:latin typeface="Comic Sans MS" panose="030F0702030302020204" pitchFamily="66" charset="0"/>
            </a:endParaRPr>
          </a:p>
        </p:txBody>
      </p:sp>
    </p:spTree>
    <p:extLst>
      <p:ext uri="{BB962C8B-B14F-4D97-AF65-F5344CB8AC3E}">
        <p14:creationId xmlns:p14="http://schemas.microsoft.com/office/powerpoint/2010/main" val="174683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Администратор\Рабочий стол\100284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4"/>
            <a:ext cx="9144002" cy="686228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420888"/>
            <a:ext cx="1725613" cy="226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4"/>
          <p:cNvSpPr>
            <a:spLocks noGrp="1"/>
          </p:cNvSpPr>
          <p:nvPr>
            <p:ph type="title"/>
          </p:nvPr>
        </p:nvSpPr>
        <p:spPr>
          <a:xfrm>
            <a:off x="2771800" y="836712"/>
            <a:ext cx="5698976" cy="4889549"/>
          </a:xfrm>
        </p:spPr>
        <p:txBody>
          <a:bodyPr>
            <a:normAutofit/>
          </a:bodyPr>
          <a:lstStyle/>
          <a:p>
            <a:r>
              <a:rPr lang="uk-UA" sz="3200" b="1" dirty="0" smtClean="0">
                <a:solidFill>
                  <a:srgbClr val="800080"/>
                </a:solidFill>
                <a:latin typeface="Comic Sans MS" panose="030F0702030302020204" pitchFamily="66" charset="0"/>
              </a:rPr>
              <a:t>Асистент </a:t>
            </a:r>
            <a:r>
              <a:rPr lang="uk-UA" sz="3200" b="1" dirty="0" err="1" smtClean="0">
                <a:solidFill>
                  <a:srgbClr val="800080"/>
                </a:solidFill>
                <a:latin typeface="Comic Sans MS" panose="030F0702030302020204" pitchFamily="66" charset="0"/>
              </a:rPr>
              <a:t>Лікуйкнижкін</a:t>
            </a:r>
            <a:r>
              <a:rPr lang="uk-UA" sz="2800" b="1" dirty="0" smtClean="0">
                <a:solidFill>
                  <a:srgbClr val="800080"/>
                </a:solidFill>
                <a:latin typeface="Comic Sans MS" panose="030F0702030302020204" pitchFamily="66" charset="0"/>
              </a:rPr>
              <a:t/>
            </a:r>
            <a:br>
              <a:rPr lang="uk-UA" sz="2800" b="1" dirty="0" smtClean="0">
                <a:solidFill>
                  <a:srgbClr val="800080"/>
                </a:solidFill>
                <a:latin typeface="Comic Sans MS" panose="030F0702030302020204" pitchFamily="66" charset="0"/>
              </a:rPr>
            </a:br>
            <a:r>
              <a:rPr lang="uk-UA" sz="2700" b="1" dirty="0" smtClean="0">
                <a:solidFill>
                  <a:srgbClr val="FF0066"/>
                </a:solidFill>
                <a:latin typeface="Comic Sans MS" panose="030F0702030302020204" pitchFamily="66" charset="0"/>
              </a:rPr>
              <a:t>Якщо ж все-таки книжку не вдалося вберегти і вона постраждала, потрібно скоріше її відправити в Книжчину лікарню. </a:t>
            </a:r>
            <a:br>
              <a:rPr lang="uk-UA" sz="2700" b="1" dirty="0" smtClean="0">
                <a:solidFill>
                  <a:srgbClr val="FF0066"/>
                </a:solidFill>
                <a:latin typeface="Comic Sans MS" panose="030F0702030302020204" pitchFamily="66" charset="0"/>
              </a:rPr>
            </a:br>
            <a:r>
              <a:rPr lang="uk-UA" sz="2700" b="1" dirty="0" smtClean="0">
                <a:solidFill>
                  <a:srgbClr val="FF0066"/>
                </a:solidFill>
                <a:latin typeface="Comic Sans MS" panose="030F0702030302020204" pitchFamily="66" charset="0"/>
              </a:rPr>
              <a:t>Якщо книжці потрібен лікар, </a:t>
            </a:r>
            <a:br>
              <a:rPr lang="uk-UA" sz="2700" b="1" dirty="0" smtClean="0">
                <a:solidFill>
                  <a:srgbClr val="FF0066"/>
                </a:solidFill>
                <a:latin typeface="Comic Sans MS" panose="030F0702030302020204" pitchFamily="66" charset="0"/>
              </a:rPr>
            </a:br>
            <a:r>
              <a:rPr lang="uk-UA" sz="2700" b="1" dirty="0" smtClean="0">
                <a:solidFill>
                  <a:srgbClr val="FF0066"/>
                </a:solidFill>
                <a:latin typeface="Comic Sans MS" panose="030F0702030302020204" pitchFamily="66" charset="0"/>
              </a:rPr>
              <a:t>не сумуй, не </a:t>
            </a:r>
            <a:r>
              <a:rPr lang="uk-UA" sz="2700" b="1" dirty="0" err="1" smtClean="0">
                <a:solidFill>
                  <a:srgbClr val="FF0066"/>
                </a:solidFill>
                <a:latin typeface="Comic Sans MS" panose="030F0702030302020204" pitchFamily="66" charset="0"/>
              </a:rPr>
              <a:t>ной</a:t>
            </a:r>
            <a:r>
              <a:rPr lang="uk-UA" sz="2700" b="1" dirty="0" smtClean="0">
                <a:solidFill>
                  <a:srgbClr val="FF0066"/>
                </a:solidFill>
                <a:latin typeface="Comic Sans MS" panose="030F0702030302020204" pitchFamily="66" charset="0"/>
              </a:rPr>
              <a:t>, не плач. </a:t>
            </a:r>
            <a:br>
              <a:rPr lang="uk-UA" sz="2700" b="1" dirty="0" smtClean="0">
                <a:solidFill>
                  <a:srgbClr val="FF0066"/>
                </a:solidFill>
                <a:latin typeface="Comic Sans MS" panose="030F0702030302020204" pitchFamily="66" charset="0"/>
              </a:rPr>
            </a:br>
            <a:r>
              <a:rPr lang="uk-UA" sz="2700" b="1" dirty="0" smtClean="0">
                <a:solidFill>
                  <a:srgbClr val="FF0066"/>
                </a:solidFill>
                <a:latin typeface="Comic Sans MS" panose="030F0702030302020204" pitchFamily="66" charset="0"/>
              </a:rPr>
              <a:t>Стануть лікарем для книжки </a:t>
            </a:r>
            <a:br>
              <a:rPr lang="uk-UA" sz="2700" b="1" dirty="0" smtClean="0">
                <a:solidFill>
                  <a:srgbClr val="FF0066"/>
                </a:solidFill>
                <a:latin typeface="Comic Sans MS" panose="030F0702030302020204" pitchFamily="66" charset="0"/>
              </a:rPr>
            </a:br>
            <a:r>
              <a:rPr lang="uk-UA" sz="2700" b="1" dirty="0" smtClean="0">
                <a:solidFill>
                  <a:srgbClr val="FF0066"/>
                </a:solidFill>
                <a:latin typeface="Comic Sans MS" panose="030F0702030302020204" pitchFamily="66" charset="0"/>
              </a:rPr>
              <a:t>всі дівчата та хлоп</a:t>
            </a:r>
            <a:r>
              <a:rPr lang="en-US" sz="2700" b="1" dirty="0" smtClean="0">
                <a:solidFill>
                  <a:srgbClr val="FF0066"/>
                </a:solidFill>
                <a:latin typeface="Comic Sans MS" panose="030F0702030302020204" pitchFamily="66" charset="0"/>
              </a:rPr>
              <a:t>’</a:t>
            </a:r>
            <a:r>
              <a:rPr lang="uk-UA" sz="2700" b="1" dirty="0" err="1" smtClean="0">
                <a:solidFill>
                  <a:srgbClr val="FF0066"/>
                </a:solidFill>
                <a:latin typeface="Comic Sans MS" panose="030F0702030302020204" pitchFamily="66" charset="0"/>
              </a:rPr>
              <a:t>ята</a:t>
            </a:r>
            <a:r>
              <a:rPr lang="uk-UA" sz="2700" b="1" dirty="0" smtClean="0">
                <a:solidFill>
                  <a:srgbClr val="FF0066"/>
                </a:solidFill>
                <a:latin typeface="Comic Sans MS" panose="030F0702030302020204" pitchFamily="66" charset="0"/>
              </a:rPr>
              <a:t>.</a:t>
            </a:r>
            <a:endParaRPr lang="ru-RU" sz="2700" b="1" dirty="0">
              <a:solidFill>
                <a:srgbClr val="FF0066"/>
              </a:solidFill>
              <a:latin typeface="Comic Sans MS" panose="030F0702030302020204" pitchFamily="66" charset="0"/>
            </a:endParaRPr>
          </a:p>
        </p:txBody>
      </p:sp>
    </p:spTree>
    <p:extLst>
      <p:ext uri="{BB962C8B-B14F-4D97-AF65-F5344CB8AC3E}">
        <p14:creationId xmlns:p14="http://schemas.microsoft.com/office/powerpoint/2010/main" val="312329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Администратор\Рабочий стол\100284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4"/>
            <a:ext cx="9144002" cy="6862288"/>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title"/>
          </p:nvPr>
        </p:nvSpPr>
        <p:spPr>
          <a:xfrm>
            <a:off x="2771800" y="908719"/>
            <a:ext cx="5842992" cy="4460651"/>
          </a:xfrm>
        </p:spPr>
        <p:txBody>
          <a:bodyPr>
            <a:normAutofit fontScale="90000"/>
          </a:bodyPr>
          <a:lstStyle/>
          <a:p>
            <a:r>
              <a:rPr lang="ru-RU" sz="2800" b="1" dirty="0" err="1">
                <a:solidFill>
                  <a:srgbClr val="800080"/>
                </a:solidFill>
                <a:latin typeface="Comic Sans MS" panose="030F0702030302020204" pitchFamily="66" charset="0"/>
              </a:rPr>
              <a:t>Лікар</a:t>
            </a:r>
            <a:r>
              <a:rPr lang="ru-RU" sz="2800" b="1" dirty="0">
                <a:solidFill>
                  <a:srgbClr val="800080"/>
                </a:solidFill>
                <a:latin typeface="Comic Sans MS" panose="030F0702030302020204" pitchFamily="66" charset="0"/>
              </a:rPr>
              <a:t> </a:t>
            </a:r>
            <a:r>
              <a:rPr lang="ru-RU" sz="2800" b="1" dirty="0" err="1" smtClean="0">
                <a:solidFill>
                  <a:srgbClr val="800080"/>
                </a:solidFill>
                <a:latin typeface="Comic Sans MS" panose="030F0702030302020204" pitchFamily="66" charset="0"/>
              </a:rPr>
              <a:t>Нервисторінкин</a:t>
            </a:r>
            <a:r>
              <a:rPr lang="ru-RU" sz="2800" b="1" dirty="0" smtClean="0">
                <a:solidFill>
                  <a:srgbClr val="800080"/>
                </a:solidFill>
                <a:latin typeface="Comic Sans MS" panose="030F0702030302020204" pitchFamily="66" charset="0"/>
              </a:rPr>
              <a:t/>
            </a:r>
            <a:br>
              <a:rPr lang="ru-RU" sz="2800" b="1" dirty="0" smtClean="0">
                <a:solidFill>
                  <a:srgbClr val="800080"/>
                </a:solidFill>
                <a:latin typeface="Comic Sans MS" panose="030F0702030302020204" pitchFamily="66" charset="0"/>
              </a:rPr>
            </a:br>
            <a:r>
              <a:rPr lang="uk-UA" sz="2700" b="1" dirty="0" smtClean="0">
                <a:solidFill>
                  <a:srgbClr val="5935DD"/>
                </a:solidFill>
                <a:latin typeface="Comic Sans MS" panose="030F0702030302020204" pitchFamily="66" charset="0"/>
              </a:rPr>
              <a:t>Що робити, якщо книжка намокла?</a:t>
            </a:r>
            <a:br>
              <a:rPr lang="uk-UA" sz="2700" b="1" dirty="0" smtClean="0">
                <a:solidFill>
                  <a:srgbClr val="5935DD"/>
                </a:solidFill>
                <a:latin typeface="Comic Sans MS" panose="030F0702030302020204" pitchFamily="66" charset="0"/>
              </a:rPr>
            </a:br>
            <a:r>
              <a:rPr lang="uk-UA" sz="2400" b="1" dirty="0" smtClean="0">
                <a:solidFill>
                  <a:srgbClr val="FF0066"/>
                </a:solidFill>
                <a:latin typeface="Comic Sans MS" panose="030F0702030302020204" pitchFamily="66" charset="0"/>
              </a:rPr>
              <a:t>Потрібно поставити її в сухому теплому приміщенні, розкрити віялом, щоб книга трохи підсохла, потім покласти під прес. Якщо склеїлися деякі сторінки, слід обережно кілька разів перегнути їх у різні боки. </a:t>
            </a:r>
            <a:br>
              <a:rPr lang="uk-UA" sz="2400" b="1" dirty="0" smtClean="0">
                <a:solidFill>
                  <a:srgbClr val="FF0066"/>
                </a:solidFill>
                <a:latin typeface="Comic Sans MS" panose="030F0702030302020204" pitchFamily="66" charset="0"/>
              </a:rPr>
            </a:br>
            <a:r>
              <a:rPr lang="uk-UA" sz="2400" b="1" dirty="0" smtClean="0">
                <a:solidFill>
                  <a:srgbClr val="FF0066"/>
                </a:solidFill>
                <a:latin typeface="Comic Sans MS" panose="030F0702030302020204" pitchFamily="66" charset="0"/>
              </a:rPr>
              <a:t>Сліди від олівця чи від пальців на сторінках слід акуратно видалити гумкою.</a:t>
            </a:r>
            <a:endParaRPr lang="ru-RU" sz="2700" b="1" dirty="0">
              <a:solidFill>
                <a:srgbClr val="FF0066"/>
              </a:solidFill>
              <a:latin typeface="Comic Sans MS" panose="030F0702030302020204" pitchFamily="66" charset="0"/>
            </a:endParaRPr>
          </a:p>
        </p:txBody>
      </p:sp>
      <p:pic>
        <p:nvPicPr>
          <p:cNvPr id="7170" name="Picture 2" descr="/Files/images/bibliot_2010/bereji_knigu/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13" y="1556792"/>
            <a:ext cx="1322231" cy="136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284984"/>
            <a:ext cx="1884363"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85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1"/>
                                        </p:tgtEl>
                                        <p:attrNameLst>
                                          <p:attrName>style.visibility</p:attrName>
                                        </p:attrNameLst>
                                      </p:cBhvr>
                                      <p:to>
                                        <p:strVal val="visible"/>
                                      </p:to>
                                    </p:set>
                                    <p:anim calcmode="lin" valueType="num">
                                      <p:cBhvr additive="base">
                                        <p:cTn id="20" dur="500" fill="hold"/>
                                        <p:tgtEl>
                                          <p:spTgt spid="7171"/>
                                        </p:tgtEl>
                                        <p:attrNameLst>
                                          <p:attrName>ppt_x</p:attrName>
                                        </p:attrNameLst>
                                      </p:cBhvr>
                                      <p:tavLst>
                                        <p:tav tm="0">
                                          <p:val>
                                            <p:strVal val="#ppt_x"/>
                                          </p:val>
                                        </p:tav>
                                        <p:tav tm="100000">
                                          <p:val>
                                            <p:strVal val="#ppt_x"/>
                                          </p:val>
                                        </p:tav>
                                      </p:tavLst>
                                    </p:anim>
                                    <p:anim calcmode="lin" valueType="num">
                                      <p:cBhvr additive="base">
                                        <p:cTn id="21"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Администратор\Рабочий стол\100284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4"/>
            <a:ext cx="9144002" cy="686228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iles/images/bibliot_2010/bereji_knigu/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038523"/>
            <a:ext cx="1472250" cy="119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Заголовок 4"/>
          <p:cNvSpPr>
            <a:spLocks noGrp="1"/>
          </p:cNvSpPr>
          <p:nvPr>
            <p:ph type="title"/>
          </p:nvPr>
        </p:nvSpPr>
        <p:spPr>
          <a:xfrm>
            <a:off x="1939794" y="980728"/>
            <a:ext cx="6602990" cy="4752528"/>
          </a:xfrm>
        </p:spPr>
        <p:txBody>
          <a:bodyPr>
            <a:noAutofit/>
          </a:bodyPr>
          <a:lstStyle/>
          <a:p>
            <a:r>
              <a:rPr lang="uk-UA" sz="2400" b="1" dirty="0" smtClean="0">
                <a:solidFill>
                  <a:srgbClr val="FF0066"/>
                </a:solidFill>
                <a:latin typeface="Comic Sans MS" panose="030F0702030302020204" pitchFamily="66" charset="0"/>
              </a:rPr>
              <a:t>Якщо листок книги пом'явся, під ним і зверху на нього кладуть чисті аркуші білого паперу і пропрасовують теплою (не гарячою!) Праскою. </a:t>
            </a:r>
            <a:br>
              <a:rPr lang="uk-UA" sz="2400" b="1" dirty="0" smtClean="0">
                <a:solidFill>
                  <a:srgbClr val="FF0066"/>
                </a:solidFill>
                <a:latin typeface="Comic Sans MS" panose="030F0702030302020204" pitchFamily="66" charset="0"/>
              </a:rPr>
            </a:br>
            <a:r>
              <a:rPr lang="uk-UA" sz="2400" b="1" dirty="0" smtClean="0">
                <a:solidFill>
                  <a:srgbClr val="FF0066"/>
                </a:solidFill>
                <a:latin typeface="Comic Sans MS" panose="030F0702030302020204" pitchFamily="66" charset="0"/>
              </a:rPr>
              <a:t>Якщо книга вимагає серйозного лікування, то легким ремонтом не обійдеться. Потрібно звертатися до фахівця - «книжкового хірурга». В нашій лікарні теж є такий лікар. Його звуть Лікар </a:t>
            </a:r>
            <a:r>
              <a:rPr lang="uk-UA" sz="2400" b="1" dirty="0" err="1" smtClean="0">
                <a:solidFill>
                  <a:srgbClr val="FF0066"/>
                </a:solidFill>
                <a:latin typeface="Comic Sans MS" panose="030F0702030302020204" pitchFamily="66" charset="0"/>
              </a:rPr>
              <a:t>Подклейобгорткин</a:t>
            </a:r>
            <a:r>
              <a:rPr lang="uk-UA" sz="2400" b="1" dirty="0" smtClean="0">
                <a:solidFill>
                  <a:srgbClr val="FF0066"/>
                </a:solidFill>
                <a:latin typeface="Comic Sans MS" panose="030F0702030302020204" pitchFamily="66" charset="0"/>
              </a:rPr>
              <a:t>. Він вже багато років рятує книжки і з задоволенням вас навчить, як це робити.</a:t>
            </a:r>
            <a:endParaRPr lang="ru-RU" sz="2400" b="1" dirty="0">
              <a:solidFill>
                <a:srgbClr val="FF0066"/>
              </a:solidFill>
              <a:latin typeface="Comic Sans MS" panose="030F0702030302020204" pitchFamily="66" charset="0"/>
            </a:endParaRPr>
          </a:p>
        </p:txBody>
      </p:sp>
    </p:spTree>
    <p:extLst>
      <p:ext uri="{BB962C8B-B14F-4D97-AF65-F5344CB8AC3E}">
        <p14:creationId xmlns:p14="http://schemas.microsoft.com/office/powerpoint/2010/main" val="269475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Администратор\Рабочий стол\100284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4"/>
            <a:ext cx="9144002" cy="686228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Files/images/bibliot_2010/bereji_knigu/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052736"/>
            <a:ext cx="1368152" cy="162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Заголовок 4"/>
          <p:cNvSpPr>
            <a:spLocks noGrp="1"/>
          </p:cNvSpPr>
          <p:nvPr>
            <p:ph type="title"/>
          </p:nvPr>
        </p:nvSpPr>
        <p:spPr>
          <a:xfrm>
            <a:off x="2843809" y="3284984"/>
            <a:ext cx="4248472" cy="1728192"/>
          </a:xfrm>
        </p:spPr>
        <p:txBody>
          <a:bodyPr>
            <a:normAutofit/>
          </a:bodyPr>
          <a:lstStyle/>
          <a:p>
            <a:r>
              <a:rPr lang="uk-UA" sz="2000" dirty="0" smtClean="0">
                <a:solidFill>
                  <a:srgbClr val="5935DD"/>
                </a:solidFill>
                <a:latin typeface="Comic Sans MS" panose="030F0702030302020204" pitchFamily="66" charset="0"/>
              </a:rPr>
              <a:t>1. - обкладинка </a:t>
            </a:r>
            <a:br>
              <a:rPr lang="uk-UA" sz="2000" dirty="0" smtClean="0">
                <a:solidFill>
                  <a:srgbClr val="5935DD"/>
                </a:solidFill>
                <a:latin typeface="Comic Sans MS" panose="030F0702030302020204" pitchFamily="66" charset="0"/>
              </a:rPr>
            </a:br>
            <a:r>
              <a:rPr lang="uk-UA" sz="2000" dirty="0" smtClean="0">
                <a:solidFill>
                  <a:srgbClr val="5935DD"/>
                </a:solidFill>
                <a:latin typeface="Comic Sans MS" panose="030F0702030302020204" pitchFamily="66" charset="0"/>
              </a:rPr>
              <a:t>2. - корінець </a:t>
            </a:r>
            <a:br>
              <a:rPr lang="uk-UA" sz="2000" dirty="0" smtClean="0">
                <a:solidFill>
                  <a:srgbClr val="5935DD"/>
                </a:solidFill>
                <a:latin typeface="Comic Sans MS" panose="030F0702030302020204" pitchFamily="66" charset="0"/>
              </a:rPr>
            </a:br>
            <a:r>
              <a:rPr lang="uk-UA" sz="2000" dirty="0" smtClean="0">
                <a:solidFill>
                  <a:srgbClr val="5935DD"/>
                </a:solidFill>
                <a:latin typeface="Comic Sans MS" panose="030F0702030302020204" pitchFamily="66" charset="0"/>
              </a:rPr>
              <a:t>3. - книжковий блок </a:t>
            </a:r>
            <a:br>
              <a:rPr lang="uk-UA" sz="2000" dirty="0" smtClean="0">
                <a:solidFill>
                  <a:srgbClr val="5935DD"/>
                </a:solidFill>
                <a:latin typeface="Comic Sans MS" panose="030F0702030302020204" pitchFamily="66" charset="0"/>
              </a:rPr>
            </a:br>
            <a:r>
              <a:rPr lang="uk-UA" sz="2000" dirty="0" smtClean="0">
                <a:solidFill>
                  <a:srgbClr val="5935DD"/>
                </a:solidFill>
                <a:latin typeface="Comic Sans MS" panose="030F0702030302020204" pitchFamily="66" charset="0"/>
              </a:rPr>
              <a:t>4. - сторінка</a:t>
            </a:r>
            <a:endParaRPr lang="ru-RU" sz="2000" dirty="0">
              <a:solidFill>
                <a:srgbClr val="5935DD"/>
              </a:solidFill>
              <a:latin typeface="Comic Sans MS" panose="030F0702030302020204" pitchFamily="66" charset="0"/>
            </a:endParaRPr>
          </a:p>
        </p:txBody>
      </p:sp>
      <p:sp>
        <p:nvSpPr>
          <p:cNvPr id="6" name="Текст 5"/>
          <p:cNvSpPr>
            <a:spLocks noGrp="1"/>
          </p:cNvSpPr>
          <p:nvPr>
            <p:ph type="body" idx="1"/>
          </p:nvPr>
        </p:nvSpPr>
        <p:spPr>
          <a:xfrm>
            <a:off x="3059832" y="764704"/>
            <a:ext cx="4714801" cy="1500187"/>
          </a:xfrm>
        </p:spPr>
        <p:txBody>
          <a:bodyPr/>
          <a:lstStyle/>
          <a:p>
            <a:r>
              <a:rPr lang="uk-UA" b="1" dirty="0" smtClean="0">
                <a:solidFill>
                  <a:srgbClr val="5935DD"/>
                </a:solidFill>
                <a:latin typeface="Comic Sans MS" panose="030F0702030302020204" pitchFamily="66" charset="0"/>
              </a:rPr>
              <a:t>Ми підклеюємо книжки, міняємо обкладинки, робимо нові корінці. Хороший лікар повинен знати «анатомію» книги.</a:t>
            </a:r>
            <a:endParaRPr lang="ru-RU" b="1" dirty="0">
              <a:solidFill>
                <a:srgbClr val="5935DD"/>
              </a:solidFill>
              <a:latin typeface="Comic Sans MS" panose="030F0702030302020204" pitchFamily="66" charset="0"/>
            </a:endParaRPr>
          </a:p>
        </p:txBody>
      </p:sp>
      <p:pic>
        <p:nvPicPr>
          <p:cNvPr id="9219" name="Picture 3" descr="/Files/images/bibliot_2010/bereji_knigu/5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795" y="3212976"/>
            <a:ext cx="1881933" cy="180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8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219"/>
                                        </p:tgtEl>
                                        <p:attrNameLst>
                                          <p:attrName>style.visibility</p:attrName>
                                        </p:attrNameLst>
                                      </p:cBhvr>
                                      <p:to>
                                        <p:strVal val="visible"/>
                                      </p:to>
                                    </p:set>
                                    <p:anim calcmode="lin" valueType="num">
                                      <p:cBhvr additive="base">
                                        <p:cTn id="20" dur="500" fill="hold"/>
                                        <p:tgtEl>
                                          <p:spTgt spid="9219"/>
                                        </p:tgtEl>
                                        <p:attrNameLst>
                                          <p:attrName>ppt_x</p:attrName>
                                        </p:attrNameLst>
                                      </p:cBhvr>
                                      <p:tavLst>
                                        <p:tav tm="0">
                                          <p:val>
                                            <p:strVal val="#ppt_x"/>
                                          </p:val>
                                        </p:tav>
                                        <p:tav tm="100000">
                                          <p:val>
                                            <p:strVal val="#ppt_x"/>
                                          </p:val>
                                        </p:tav>
                                      </p:tavLst>
                                    </p:anim>
                                    <p:anim calcmode="lin" valueType="num">
                                      <p:cBhvr additive="base">
                                        <p:cTn id="21"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385</Words>
  <Application>Microsoft Office PowerPoint</Application>
  <PresentationFormat>Экран (4:3)</PresentationFormat>
  <Paragraphs>33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"Книга. Як її берегти»  (поради Лікаря Нервисторінкина)</vt:lpstr>
      <vt:lpstr>Презентация PowerPoint</vt:lpstr>
      <vt:lpstr>Лікар Нервисторінкин Здравствуйте! Спасибі, що прийшли до мене в гості. Давайте знайомитися. Я - лікар Нервисторінкин, Книжчин друг. Лікую не дітей, а книги. Так-так. Не дивуйтеся. Книги теж, на жаль, можуть захворіти. Правда, вони ніколи не скаржаться. Мої терплячі пацієнти не плачуть, не стогнуть, але вони страждають: якось непомітно починають бліднути, жовтіти, сохнути, розсипатися на листочки ... І ось тут на допомогу приходжу я. Але всі лікарі знають: будь-яку хворобу легше попередити, ніж вилікувати. Вам знадобляться поради мого помічника.</vt:lpstr>
      <vt:lpstr>Асистент Лікуйкнижкін:  Привіт! Хочу вас застерегти від деяких помилок:</vt:lpstr>
      <vt:lpstr>          Лікар Нервисторінкин:  Чистота - запорука здоров'я. Це важливо не тільки для людей, а й для книг також. Знайте:  • Занадто жарке або занадто холодне повітря погано діє на книги: від спеки вони швидше старіють, а від холоду - псуються. Запам'ятайте: всім книгам потрібне чисте  кімнатне повітря з температурою 18-20 градусів при вологості 50-60%. </vt:lpstr>
      <vt:lpstr>Асистент Лікуйкнижкін Якщо ж все-таки книжку не вдалося вберегти і вона постраждала, потрібно скоріше її відправити в Книжчину лікарню.  Якщо книжці потрібен лікар,  не сумуй, не ной, не плач.  Стануть лікарем для книжки  всі дівчата та хлоп’ята.</vt:lpstr>
      <vt:lpstr>Лікар Нервисторінкин Що робити, якщо книжка намокла? Потрібно поставити її в сухому теплому приміщенні, розкрити віялом, щоб книга трохи підсохла, потім покласти під прес. Якщо склеїлися деякі сторінки, слід обережно кілька разів перегнути їх у різні боки.  Сліди від олівця чи від пальців на сторінках слід акуратно видалити гумкою.</vt:lpstr>
      <vt:lpstr>Якщо листок книги пом'явся, під ним і зверху на нього кладуть чисті аркуші білого паперу і пропрасовують теплою (не гарячою!) Праскою.  Якщо книга вимагає серйозного лікування, то легким ремонтом не обійдеться. Потрібно звертатися до фахівця - «книжкового хірурга». В нашій лікарні теж є такий лікар. Його звуть Лікар Подклейобгорткин. Він вже багато років рятує книжки і з задоволенням вас навчить, як це робити.</vt:lpstr>
      <vt:lpstr>1. - обкладинка  2. - корінець  3. - книжковий блок  4. - сторінка</vt:lpstr>
      <vt:lpstr>Якщо обтріпалися краї  сторіночки Намаж клеєм смужку прозорого паперу і поклади на скло клейкою стороною догори. «Хвору» сторіночку розмісти так, щоб її правий край потрапив на середину змащеній клеєм паперу. Потім зверху на обшарпаними край поклади невеликий шматочок паперу (під колір сторінки) клеєм вниз і загни половину залишившогося прозорого паперу.  </vt:lpstr>
      <vt:lpstr>Якщо порвалася сторіночка  Виріж акуратно шматочок паперу, щоб ширина його була трохи більше ширини надриву, а довжина - в два рази більше довжини надриву. Нанеси на нього клей і з'єднай нижню половину спочатку з одного боку сторіночки, а потім другу половину загнив і приклей з іншого боку.  Якщо сторіночка відірвана  Накрий відірвану сторінку чистим аркушем паперу, залишивши тільки невеликий край в 3-4 мм. Промасти його клеєм так, щоб не зачепити текст. Тепер прибери листок паперу, а сторінку вклей в книгу. Після подклеювання обов'язково поклади книгу на кілька годин під прес.</vt:lpstr>
      <vt:lpstr>Виріж смужку з тканини або марлі шириною 5-6 см, намаж клеєм і поклади її так, щоб внутрішній край палітурки і перший листок зійшлися. Після цього книгу на кілька годин поклади під прес.</vt:lpstr>
      <vt:lpstr>Перевір спочатку, чи всі сторіночки на місці, не переплутані Чи потрібно їх підрівняти ножицями. Потім візьми нитку і голку і підшити сторіночки. Не забудь в кінці закріпити нитку. Якщо ти цього не зробиш, книга розпадеться. Не забудь підклеїти смужку паперу на початку і в кінці книги. Книга готова. Тепер її потрібно просушити і покласти під прес.</vt:lpstr>
      <vt:lpstr>Ви сьогодні дізналися багато цікавого. Наостанок - ще одна порада:</vt:lpstr>
      <vt:lpstr>Приготуй листок не дуже товстого паперу, краще кольоровий, олівець, лінійку, ножиці.</vt:lpstr>
      <vt:lpstr>Презентация PowerPoint</vt:lpstr>
    </vt:vector>
  </TitlesOfParts>
  <Company>INFINITY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16</cp:revision>
  <dcterms:created xsi:type="dcterms:W3CDTF">2014-09-14T12:57:34Z</dcterms:created>
  <dcterms:modified xsi:type="dcterms:W3CDTF">2014-10-01T15:13:04Z</dcterms:modified>
</cp:coreProperties>
</file>